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60" r:id="rId4"/>
    <p:sldId id="259" r:id="rId5"/>
    <p:sldId id="261" r:id="rId6"/>
    <p:sldId id="263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91" r:id="rId30"/>
    <p:sldId id="290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7" r:id="rId55"/>
    <p:sldId id="316" r:id="rId56"/>
    <p:sldId id="318" r:id="rId57"/>
    <p:sldId id="319" r:id="rId58"/>
    <p:sldId id="320" r:id="rId59"/>
    <p:sldId id="323" r:id="rId60"/>
    <p:sldId id="321" r:id="rId61"/>
    <p:sldId id="322" r:id="rId62"/>
    <p:sldId id="324" r:id="rId63"/>
    <p:sldId id="325" r:id="rId64"/>
    <p:sldId id="326" r:id="rId65"/>
    <p:sldId id="331" r:id="rId66"/>
    <p:sldId id="332" r:id="rId67"/>
    <p:sldId id="333" r:id="rId68"/>
    <p:sldId id="335" r:id="rId69"/>
    <p:sldId id="334" r:id="rId70"/>
    <p:sldId id="330" r:id="rId71"/>
    <p:sldId id="327" r:id="rId72"/>
    <p:sldId id="328" r:id="rId73"/>
    <p:sldId id="329" r:id="rId74"/>
    <p:sldId id="258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2A458E"/>
    <a:srgbClr val="F2F2F2"/>
    <a:srgbClr val="FFBDBD"/>
    <a:srgbClr val="FFFFCC"/>
    <a:srgbClr val="A5A5A5"/>
    <a:srgbClr val="B007BD"/>
    <a:srgbClr val="2B458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166" autoAdjust="0"/>
  </p:normalViewPr>
  <p:slideViewPr>
    <p:cSldViewPr snapToGrid="0">
      <p:cViewPr varScale="1">
        <p:scale>
          <a:sx n="108" d="100"/>
          <a:sy n="108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D7AA9-009F-450D-BB67-A4FFDD693507}" type="datetimeFigureOut">
              <a:rPr lang="zh-CN" altLang="en-US" smtClean="0"/>
              <a:t>2019/7/27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73317-C71E-45E0-8EC5-0A330FC978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53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TODO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73317-C71E-45E0-8EC5-0A330FC978C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49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TODO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73317-C71E-45E0-8EC5-0A330FC978C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36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TODO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73317-C71E-45E0-8EC5-0A330FC978C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31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TODO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73317-C71E-45E0-8EC5-0A330FC978C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43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TODO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73317-C71E-45E0-8EC5-0A330FC978C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98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50C98-3E86-4078-BB0D-F0974B3EC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8819DF-4EB4-4A34-8AE3-480B11A61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4A5053-0ED8-49AA-A95F-CA0B0BE80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C310-1AB3-42B4-B7C6-1D6142AB4E8D}" type="datetime4">
              <a:rPr lang="en-US" altLang="zh-CN" smtClean="0"/>
              <a:t>July 27, 2019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2BF44B-EA12-4F2C-B8FC-25CB6F2F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在页脚中修改报告题目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63F8B6-0257-437B-A948-BC602D03E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387D-AA75-4E1F-81AB-7EB796C5EA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288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613BD-8474-44FA-A611-1EC05AD5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5FC21F-70B7-4405-A928-57E666096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A92991-82F9-4497-970A-B77335FD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5A6C9-C278-419C-9ED7-3CAFAB9DE66F}" type="datetime4">
              <a:rPr lang="en-US" altLang="zh-CN" smtClean="0"/>
              <a:t>July 27, 2019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64CF36-1059-4A98-9824-74DC31D7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在页脚中修改报告题目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0BC2DC-1D6E-4462-9041-53DBE995E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387D-AA75-4E1F-81AB-7EB796C5EA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8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0334F8D-6F93-4E59-9FDF-B1F91D2413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96E242-5E28-4D1F-97E7-84FA3B271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42FD89-E955-434A-8015-D22B8F0C9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EA24-5F62-4121-9581-B04A43F9ECDB}" type="datetime4">
              <a:rPr lang="en-US" altLang="zh-CN" smtClean="0"/>
              <a:t>July 27, 2019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4B7984-F8F9-4881-B6F4-53D0622D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在页脚中修改报告题目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087611-A220-49DE-BA64-3ABB55BD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387D-AA75-4E1F-81AB-7EB796C5EA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3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5BF5A-8237-4906-AD10-83344870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4467DC-8550-418E-91D3-AEEFFF7E1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E23D16-702E-4874-82CD-E7199841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A89D3-FAC5-4E30-B23A-179EF70FC793}" type="datetime4">
              <a:rPr lang="en-US" altLang="zh-CN" smtClean="0"/>
              <a:t>July 27, 2019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5DE41-4592-42E9-95E8-E4982CF96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在页脚中修改报告题目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4A5E0D-7EA5-4672-B801-A151E747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387D-AA75-4E1F-81AB-7EB796C5EA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98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616FE-2D96-4F8D-AAE2-BE806474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18C326-1426-43C2-96B2-81E000D93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9F4E4A-BA5B-4126-8C6A-0B2ACC94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7174C-624F-4AB1-9621-7FAB13BF3295}" type="datetime4">
              <a:rPr lang="en-US" altLang="zh-CN" smtClean="0"/>
              <a:t>July 27, 2019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4B9FBC-256B-434A-91D3-E2F42C46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在页脚中修改报告题目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8FAA8B-38A6-4DEE-8D4A-7F9EC042A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387D-AA75-4E1F-81AB-7EB796C5EA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36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3FAC5-B20F-44DF-B94F-31C3F6A5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E0289-1E7F-438A-9AC9-7D69356CB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7237E5-F62F-454C-AC51-662BF9BD9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78558C-0FBB-47EF-81D0-F4E48FA2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941C7-970A-4C8D-A98C-0E290D3073EC}" type="datetime4">
              <a:rPr lang="en-US" altLang="zh-CN" smtClean="0"/>
              <a:t>July 27, 2019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C90ED0-07FB-49C4-8D5B-23614811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在页脚中修改报告题目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D22F8B-FE8A-470A-BE12-B064471D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387D-AA75-4E1F-81AB-7EB796C5EA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839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0F4BD-5C67-4967-A0AA-6402C331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3D36B5-8D96-467D-B126-E7AA22AAD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677786-E61B-47F2-91EC-CBFBC73DD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235247-469B-45D8-8561-EAFEA831F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5BB2AD5-2BED-410E-92B6-BDE37A67E8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A3097D6-F346-4919-B298-ED360640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CAE5-E667-4D84-A7C4-F0D0002ACD84}" type="datetime4">
              <a:rPr lang="en-US" altLang="zh-CN" smtClean="0"/>
              <a:t>July 27, 2019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2AEAE4-307E-4CD4-A640-B8C3046FF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在页脚中修改报告题目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B3B684-BB8B-4713-908A-F499E708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387D-AA75-4E1F-81AB-7EB796C5EA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14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7A784-AF05-4BED-A530-2B388468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9CB2B4-C8D2-4863-9629-0AC9ED9E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ACC5-B8FA-4CFD-A87D-3E85C34661CE}" type="datetime4">
              <a:rPr lang="en-US" altLang="zh-CN" smtClean="0"/>
              <a:t>July 27, 2019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0C1DAD-829A-46C7-AC31-8A56E1C3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在页脚中修改报告题目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A1ADF4-36CC-4327-BFA7-E17EE912A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387D-AA75-4E1F-81AB-7EB796C5EA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919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B778A0-6F81-45ED-B868-61105F146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B845-BE39-4CC9-8473-4CCDFA2B383A}" type="datetime4">
              <a:rPr lang="en-US" altLang="zh-CN" smtClean="0"/>
              <a:t>July 27, 2019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01ABB6-4FA2-46C8-AA30-CDCD4C36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在页脚中修改报告题目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DB3D0E-DA60-4768-8B54-BD4FD8D2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387D-AA75-4E1F-81AB-7EB796C5EA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11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E4023-418E-448D-8E2B-D822E0DE1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49508E-AA1C-47B2-A657-2A8B04530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D07A4-73E0-4DA0-80E5-D6669E0A9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5F76A7-E2B5-425E-BFCA-3EE6140BD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E6F-E93C-4979-B3D1-7558AC508CE0}" type="datetime4">
              <a:rPr lang="en-US" altLang="zh-CN" smtClean="0"/>
              <a:t>July 27, 2019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E15C3C-4B29-46BA-8843-7B7122EA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在页脚中修改报告题目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2BB497-7C36-49A2-9F36-924121ECA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387D-AA75-4E1F-81AB-7EB796C5EA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788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57B68-C892-4CD4-A087-6ED408D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4F5FBF-B5A4-4C2D-A27D-4B9919637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63185E-7956-46D3-BEE4-BFAF56DBA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FEE642-1290-4751-981C-1FAF4BC23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42CB8-9FDA-4132-B3B8-633030FCC192}" type="datetime4">
              <a:rPr lang="en-US" altLang="zh-CN" smtClean="0"/>
              <a:t>July 27, 2019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3B0156-E5AB-4A1F-8955-410875EB6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在页脚中修改报告题目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CD4803-B69B-49DE-9466-6FC1CAA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387D-AA75-4E1F-81AB-7EB796C5EA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78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15976B9-4250-4BA6-9D13-96A7909F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DAD7BD-B542-4322-B234-37D8ACE46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6D1342-EE85-440C-90B3-5DCC7F75F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00659-4A6C-415A-9955-4949754B1838}" type="datetime4">
              <a:rPr lang="en-US" altLang="zh-CN" smtClean="0"/>
              <a:t>July 27, 2019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5502C2-76DE-44CF-9A68-5F25EDADF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在页脚中修改报告题目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F0E802-0F18-4DA1-80E1-CC286E181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E387D-AA75-4E1F-81AB-7EB796C5EA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25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6096000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6096000" y="-1"/>
            <a:ext cx="6096000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298BF18-A1A8-46DF-AA27-13DC351387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1591" y="5021815"/>
            <a:ext cx="1155469" cy="107229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6D6621B-564A-4057-91FB-67476EFE5F2D}"/>
              </a:ext>
            </a:extLst>
          </p:cNvPr>
          <p:cNvSpPr/>
          <p:nvPr/>
        </p:nvSpPr>
        <p:spPr>
          <a:xfrm>
            <a:off x="1529913" y="1074307"/>
            <a:ext cx="9132173" cy="12294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</a:t>
            </a:r>
            <a:endParaRPr lang="en-US" altLang="zh-CN" sz="3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内容分享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9454BC-70EA-473F-BCC9-FF79FAD90CA9}"/>
              </a:ext>
            </a:extLst>
          </p:cNvPr>
          <p:cNvSpPr txBox="1"/>
          <p:nvPr/>
        </p:nvSpPr>
        <p:spPr>
          <a:xfrm>
            <a:off x="4922191" y="2804419"/>
            <a:ext cx="221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硕</a:t>
            </a:r>
            <a:r>
              <a:rPr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  </a:t>
            </a:r>
            <a:r>
              <a:rPr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B5970D-8E71-4E12-AAB0-55C52AA8634B}"/>
              </a:ext>
            </a:extLst>
          </p:cNvPr>
          <p:cNvSpPr txBox="1"/>
          <p:nvPr/>
        </p:nvSpPr>
        <p:spPr>
          <a:xfrm>
            <a:off x="4152366" y="3620285"/>
            <a:ext cx="375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guoqing2017@gmail.com</a:t>
            </a:r>
            <a:endParaRPr lang="zh-CN" altLang="en-US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FCB7D05-83D8-4372-9695-CDA6E3E03686}"/>
              </a:ext>
            </a:extLst>
          </p:cNvPr>
          <p:cNvSpPr txBox="1"/>
          <p:nvPr/>
        </p:nvSpPr>
        <p:spPr>
          <a:xfrm>
            <a:off x="4152366" y="4374595"/>
            <a:ext cx="3753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July 27, 2019</a:t>
            </a:r>
            <a:endParaRPr lang="zh-CN" altLang="en-US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8506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ICP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14E04F-C9FE-4F80-BB20-7B1908D2B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414"/>
            <a:ext cx="9093788" cy="54064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3F05E4E-606F-4700-BCA6-53245BDED292}"/>
              </a:ext>
            </a:extLst>
          </p:cNvPr>
          <p:cNvSpPr/>
          <p:nvPr/>
        </p:nvSpPr>
        <p:spPr>
          <a:xfrm>
            <a:off x="10109610" y="1145490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取样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193787C-C8E6-46A6-9E95-516E95F8491A}"/>
              </a:ext>
            </a:extLst>
          </p:cNvPr>
          <p:cNvSpPr/>
          <p:nvPr/>
        </p:nvSpPr>
        <p:spPr>
          <a:xfrm>
            <a:off x="10109610" y="2058894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匹配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1D7DF7-9092-49FA-9285-9DC54BC8D995}"/>
              </a:ext>
            </a:extLst>
          </p:cNvPr>
          <p:cNvSpPr/>
          <p:nvPr/>
        </p:nvSpPr>
        <p:spPr>
          <a:xfrm>
            <a:off x="10109610" y="2972298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置权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7254220-4CD5-4A6B-9553-1B9057F2CD4A}"/>
              </a:ext>
            </a:extLst>
          </p:cNvPr>
          <p:cNvSpPr/>
          <p:nvPr/>
        </p:nvSpPr>
        <p:spPr>
          <a:xfrm>
            <a:off x="10109610" y="3885702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过滤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9C756CA-EE9C-494A-9DDB-FEEC1B7BFC30}"/>
              </a:ext>
            </a:extLst>
          </p:cNvPr>
          <p:cNvSpPr/>
          <p:nvPr/>
        </p:nvSpPr>
        <p:spPr>
          <a:xfrm>
            <a:off x="10109610" y="4799106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误差度量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399C48-9C25-4CFC-9631-88D90EDB399F}"/>
              </a:ext>
            </a:extLst>
          </p:cNvPr>
          <p:cNvSpPr/>
          <p:nvPr/>
        </p:nvSpPr>
        <p:spPr>
          <a:xfrm>
            <a:off x="10109610" y="5712510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优化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4C17A1D-2435-4D7D-A357-281B52B5455C}"/>
              </a:ext>
            </a:extLst>
          </p:cNvPr>
          <p:cNvCxnSpPr>
            <a:stCxn id="8" idx="2"/>
            <a:endCxn id="26" idx="0"/>
          </p:cNvCxnSpPr>
          <p:nvPr/>
        </p:nvCxnSpPr>
        <p:spPr>
          <a:xfrm>
            <a:off x="10857151" y="1564457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7408B72-10F7-407B-B080-CE34052BC943}"/>
              </a:ext>
            </a:extLst>
          </p:cNvPr>
          <p:cNvCxnSpPr/>
          <p:nvPr/>
        </p:nvCxnSpPr>
        <p:spPr>
          <a:xfrm>
            <a:off x="10857151" y="2477861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6DD1422-8E5A-4656-8990-9D8720F1EFB1}"/>
              </a:ext>
            </a:extLst>
          </p:cNvPr>
          <p:cNvCxnSpPr/>
          <p:nvPr/>
        </p:nvCxnSpPr>
        <p:spPr>
          <a:xfrm>
            <a:off x="10857151" y="3391265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F0B7766-8894-4283-A983-ABAC90431969}"/>
              </a:ext>
            </a:extLst>
          </p:cNvPr>
          <p:cNvCxnSpPr/>
          <p:nvPr/>
        </p:nvCxnSpPr>
        <p:spPr>
          <a:xfrm>
            <a:off x="10857151" y="4304669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F8484F4-7516-4D28-868E-33A3B810D2E8}"/>
              </a:ext>
            </a:extLst>
          </p:cNvPr>
          <p:cNvCxnSpPr/>
          <p:nvPr/>
        </p:nvCxnSpPr>
        <p:spPr>
          <a:xfrm>
            <a:off x="10860651" y="5218073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390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ICP –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取样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F05E4E-606F-4700-BCA6-53245BDED292}"/>
              </a:ext>
            </a:extLst>
          </p:cNvPr>
          <p:cNvSpPr/>
          <p:nvPr/>
        </p:nvSpPr>
        <p:spPr>
          <a:xfrm>
            <a:off x="10109610" y="1145490"/>
            <a:ext cx="1495082" cy="4189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取样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193787C-C8E6-46A6-9E95-516E95F8491A}"/>
              </a:ext>
            </a:extLst>
          </p:cNvPr>
          <p:cNvSpPr/>
          <p:nvPr/>
        </p:nvSpPr>
        <p:spPr>
          <a:xfrm>
            <a:off x="10109610" y="2058894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匹配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1D7DF7-9092-49FA-9285-9DC54BC8D995}"/>
              </a:ext>
            </a:extLst>
          </p:cNvPr>
          <p:cNvSpPr/>
          <p:nvPr/>
        </p:nvSpPr>
        <p:spPr>
          <a:xfrm>
            <a:off x="10109610" y="2972298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置权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7254220-4CD5-4A6B-9553-1B9057F2CD4A}"/>
              </a:ext>
            </a:extLst>
          </p:cNvPr>
          <p:cNvSpPr/>
          <p:nvPr/>
        </p:nvSpPr>
        <p:spPr>
          <a:xfrm>
            <a:off x="10109610" y="3885702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过滤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9C756CA-EE9C-494A-9DDB-FEEC1B7BFC30}"/>
              </a:ext>
            </a:extLst>
          </p:cNvPr>
          <p:cNvSpPr/>
          <p:nvPr/>
        </p:nvSpPr>
        <p:spPr>
          <a:xfrm>
            <a:off x="10109610" y="4799106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误差度量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399C48-9C25-4CFC-9631-88D90EDB399F}"/>
              </a:ext>
            </a:extLst>
          </p:cNvPr>
          <p:cNvSpPr/>
          <p:nvPr/>
        </p:nvSpPr>
        <p:spPr>
          <a:xfrm>
            <a:off x="10109610" y="5712510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优化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4C17A1D-2435-4D7D-A357-281B52B5455C}"/>
              </a:ext>
            </a:extLst>
          </p:cNvPr>
          <p:cNvCxnSpPr>
            <a:stCxn id="8" idx="2"/>
            <a:endCxn id="26" idx="0"/>
          </p:cNvCxnSpPr>
          <p:nvPr/>
        </p:nvCxnSpPr>
        <p:spPr>
          <a:xfrm>
            <a:off x="10857151" y="1564457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7408B72-10F7-407B-B080-CE34052BC943}"/>
              </a:ext>
            </a:extLst>
          </p:cNvPr>
          <p:cNvCxnSpPr/>
          <p:nvPr/>
        </p:nvCxnSpPr>
        <p:spPr>
          <a:xfrm>
            <a:off x="10857151" y="2477861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6DD1422-8E5A-4656-8990-9D8720F1EFB1}"/>
              </a:ext>
            </a:extLst>
          </p:cNvPr>
          <p:cNvCxnSpPr/>
          <p:nvPr/>
        </p:nvCxnSpPr>
        <p:spPr>
          <a:xfrm>
            <a:off x="10857151" y="3391265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F0B7766-8894-4283-A983-ABAC90431969}"/>
              </a:ext>
            </a:extLst>
          </p:cNvPr>
          <p:cNvCxnSpPr/>
          <p:nvPr/>
        </p:nvCxnSpPr>
        <p:spPr>
          <a:xfrm>
            <a:off x="10857151" y="4304669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F8484F4-7516-4D28-868E-33A3B810D2E8}"/>
              </a:ext>
            </a:extLst>
          </p:cNvPr>
          <p:cNvCxnSpPr/>
          <p:nvPr/>
        </p:nvCxnSpPr>
        <p:spPr>
          <a:xfrm>
            <a:off x="10860651" y="5218073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5FFB9A2-657C-4932-89C4-485F8AFA631D}"/>
              </a:ext>
            </a:extLst>
          </p:cNvPr>
          <p:cNvSpPr/>
          <p:nvPr/>
        </p:nvSpPr>
        <p:spPr>
          <a:xfrm>
            <a:off x="770313" y="985641"/>
            <a:ext cx="8656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选择一个或两个网格上的部分点作为样本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避免过多数据 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9CEDEB6-1576-4A7D-B687-6880DAA41E17}"/>
              </a:ext>
            </a:extLst>
          </p:cNvPr>
          <p:cNvGrpSpPr/>
          <p:nvPr/>
        </p:nvGrpSpPr>
        <p:grpSpPr>
          <a:xfrm>
            <a:off x="1334848" y="2155950"/>
            <a:ext cx="7537642" cy="369332"/>
            <a:chOff x="1947177" y="2269710"/>
            <a:chExt cx="7537642" cy="369332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380C81C-4F06-4C93-90A4-3DC914E05C03}"/>
                </a:ext>
              </a:extLst>
            </p:cNvPr>
            <p:cNvSpPr/>
            <p:nvPr/>
          </p:nvSpPr>
          <p:spPr>
            <a:xfrm>
              <a:off x="2453951" y="2269710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Uniform Sampleing, </a:t>
              </a: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均匀采样 </a:t>
              </a:r>
              <a:r>
                <a:rPr lang="zh-CN" altLang="en-US">
                  <a:solidFill>
                    <a:srgbClr val="C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（用得最多</a:t>
              </a:r>
              <a:r>
                <a:rPr lang="zh-CN" altLang="en-US">
                  <a:solidFill>
                    <a:srgbClr val="C00000"/>
                  </a:solidFill>
                  <a:latin typeface="MicrosoftYaHei"/>
                </a:rPr>
                <a:t>）</a:t>
              </a:r>
              <a:endParaRPr lang="zh-CN" altLang="en-US">
                <a:solidFill>
                  <a:srgbClr val="C00000"/>
                </a:solidFill>
              </a:endParaRPr>
            </a:p>
          </p:txBody>
        </p: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F107F0AE-A141-4B22-955B-0B0C11F5D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7177" y="2321372"/>
              <a:ext cx="266008" cy="266008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F3F7F48-094D-43B8-BCA7-77304612BD8B}"/>
              </a:ext>
            </a:extLst>
          </p:cNvPr>
          <p:cNvGrpSpPr/>
          <p:nvPr/>
        </p:nvGrpSpPr>
        <p:grpSpPr>
          <a:xfrm>
            <a:off x="1334848" y="3094584"/>
            <a:ext cx="7537642" cy="369332"/>
            <a:chOff x="1947177" y="2269710"/>
            <a:chExt cx="7537642" cy="3693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41A77B0-651A-410F-9446-9A9BBD770E3D}"/>
                </a:ext>
              </a:extLst>
            </p:cNvPr>
            <p:cNvSpPr/>
            <p:nvPr/>
          </p:nvSpPr>
          <p:spPr>
            <a:xfrm>
              <a:off x="2453951" y="2269710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Random Sampleing, </a:t>
              </a: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随机采样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998FD7DE-CC25-42FF-A381-C89F8DE3B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7177" y="2321372"/>
              <a:ext cx="266008" cy="266008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0DE42D8-0F0F-4B2A-9375-3A9C8CF998AF}"/>
              </a:ext>
            </a:extLst>
          </p:cNvPr>
          <p:cNvGrpSpPr/>
          <p:nvPr/>
        </p:nvGrpSpPr>
        <p:grpSpPr>
          <a:xfrm>
            <a:off x="1334848" y="4067957"/>
            <a:ext cx="7537642" cy="800219"/>
            <a:chOff x="1947177" y="2269710"/>
            <a:chExt cx="7537642" cy="800219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55C9D5D-B55E-478E-B2D6-97B518E79E8E}"/>
                </a:ext>
              </a:extLst>
            </p:cNvPr>
            <p:cNvSpPr/>
            <p:nvPr/>
          </p:nvSpPr>
          <p:spPr>
            <a:xfrm>
              <a:off x="2453951" y="2269710"/>
              <a:ext cx="7030868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Normal Space Sampleing, </a:t>
              </a: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法向量空间采样</a:t>
              </a:r>
              <a:endPara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endPara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en-US" altLang="zh-CN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——</a:t>
              </a: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选择样本点使得样本点的法向量散布最大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5061C03C-A6D5-42C7-99F2-B5011B604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7177" y="2321372"/>
              <a:ext cx="266008" cy="266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6143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ICP –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F05E4E-606F-4700-BCA6-53245BDED292}"/>
              </a:ext>
            </a:extLst>
          </p:cNvPr>
          <p:cNvSpPr/>
          <p:nvPr/>
        </p:nvSpPr>
        <p:spPr>
          <a:xfrm>
            <a:off x="10109610" y="1145490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取样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193787C-C8E6-46A6-9E95-516E95F8491A}"/>
              </a:ext>
            </a:extLst>
          </p:cNvPr>
          <p:cNvSpPr/>
          <p:nvPr/>
        </p:nvSpPr>
        <p:spPr>
          <a:xfrm>
            <a:off x="10109610" y="2058894"/>
            <a:ext cx="1495082" cy="4189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匹配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1D7DF7-9092-49FA-9285-9DC54BC8D995}"/>
              </a:ext>
            </a:extLst>
          </p:cNvPr>
          <p:cNvSpPr/>
          <p:nvPr/>
        </p:nvSpPr>
        <p:spPr>
          <a:xfrm>
            <a:off x="10109610" y="2972298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置权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7254220-4CD5-4A6B-9553-1B9057F2CD4A}"/>
              </a:ext>
            </a:extLst>
          </p:cNvPr>
          <p:cNvSpPr/>
          <p:nvPr/>
        </p:nvSpPr>
        <p:spPr>
          <a:xfrm>
            <a:off x="10109610" y="3885702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过滤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9C756CA-EE9C-494A-9DDB-FEEC1B7BFC30}"/>
              </a:ext>
            </a:extLst>
          </p:cNvPr>
          <p:cNvSpPr/>
          <p:nvPr/>
        </p:nvSpPr>
        <p:spPr>
          <a:xfrm>
            <a:off x="10109610" y="4799106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误差度量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399C48-9C25-4CFC-9631-88D90EDB399F}"/>
              </a:ext>
            </a:extLst>
          </p:cNvPr>
          <p:cNvSpPr/>
          <p:nvPr/>
        </p:nvSpPr>
        <p:spPr>
          <a:xfrm>
            <a:off x="10109610" y="5712510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优化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4C17A1D-2435-4D7D-A357-281B52B5455C}"/>
              </a:ext>
            </a:extLst>
          </p:cNvPr>
          <p:cNvCxnSpPr>
            <a:stCxn id="8" idx="2"/>
            <a:endCxn id="26" idx="0"/>
          </p:cNvCxnSpPr>
          <p:nvPr/>
        </p:nvCxnSpPr>
        <p:spPr>
          <a:xfrm>
            <a:off x="10857151" y="1564457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7408B72-10F7-407B-B080-CE34052BC943}"/>
              </a:ext>
            </a:extLst>
          </p:cNvPr>
          <p:cNvCxnSpPr/>
          <p:nvPr/>
        </p:nvCxnSpPr>
        <p:spPr>
          <a:xfrm>
            <a:off x="10857151" y="2477861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6DD1422-8E5A-4656-8990-9D8720F1EFB1}"/>
              </a:ext>
            </a:extLst>
          </p:cNvPr>
          <p:cNvCxnSpPr/>
          <p:nvPr/>
        </p:nvCxnSpPr>
        <p:spPr>
          <a:xfrm>
            <a:off x="10857151" y="3391265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F0B7766-8894-4283-A983-ABAC90431969}"/>
              </a:ext>
            </a:extLst>
          </p:cNvPr>
          <p:cNvCxnSpPr/>
          <p:nvPr/>
        </p:nvCxnSpPr>
        <p:spPr>
          <a:xfrm>
            <a:off x="10857151" y="4304669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F8484F4-7516-4D28-868E-33A3B810D2E8}"/>
              </a:ext>
            </a:extLst>
          </p:cNvPr>
          <p:cNvCxnSpPr/>
          <p:nvPr/>
        </p:nvCxnSpPr>
        <p:spPr>
          <a:xfrm>
            <a:off x="10860651" y="5218073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7C14A472-17C5-4064-AACE-BB79B13BBC50}"/>
              </a:ext>
            </a:extLst>
          </p:cNvPr>
          <p:cNvSpPr/>
          <p:nvPr/>
        </p:nvSpPr>
        <p:spPr>
          <a:xfrm>
            <a:off x="770313" y="985641"/>
            <a:ext cx="865631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本质上是数据关联问题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怎么知道点云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和点云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对应着空间中的同一个点？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54B8434-EB5F-4266-A71F-8F905AB7B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091" y="2129770"/>
            <a:ext cx="2086489" cy="1857169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1C8884ED-C785-45B5-8909-068B90785787}"/>
              </a:ext>
            </a:extLst>
          </p:cNvPr>
          <p:cNvGrpSpPr/>
          <p:nvPr/>
        </p:nvGrpSpPr>
        <p:grpSpPr>
          <a:xfrm>
            <a:off x="1342698" y="2189646"/>
            <a:ext cx="7537642" cy="369332"/>
            <a:chOff x="1947177" y="2269710"/>
            <a:chExt cx="7537642" cy="3693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6CA1FC6-48E9-41CD-9411-76F1F3FC038D}"/>
                </a:ext>
              </a:extLst>
            </p:cNvPr>
            <p:cNvSpPr/>
            <p:nvPr/>
          </p:nvSpPr>
          <p:spPr>
            <a:xfrm>
              <a:off x="2453951" y="2269710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/>
                <a:t>最近邻， 如</a:t>
              </a:r>
              <a:r>
                <a:rPr lang="en-US" altLang="zh-CN"/>
                <a:t>K-D </a:t>
              </a:r>
              <a:r>
                <a:rPr lang="zh-CN" altLang="en-US"/>
                <a:t>树</a:t>
              </a:r>
            </a:p>
          </p:txBody>
        </p:sp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F8A28F7B-B619-4DA5-AF99-D550009FB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177" y="2321372"/>
              <a:ext cx="266008" cy="266008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AC021EC-0212-4150-A423-1BD0823FF63D}"/>
              </a:ext>
            </a:extLst>
          </p:cNvPr>
          <p:cNvGrpSpPr/>
          <p:nvPr/>
        </p:nvGrpSpPr>
        <p:grpSpPr>
          <a:xfrm>
            <a:off x="1337499" y="3586829"/>
            <a:ext cx="7537642" cy="800219"/>
            <a:chOff x="1947177" y="2269710"/>
            <a:chExt cx="7537642" cy="800219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8D2801F-C8EE-4825-84D2-7FCD999F5982}"/>
                </a:ext>
              </a:extLst>
            </p:cNvPr>
            <p:cNvSpPr/>
            <p:nvPr/>
          </p:nvSpPr>
          <p:spPr>
            <a:xfrm>
              <a:off x="2453951" y="2269710"/>
              <a:ext cx="7030868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/>
                <a:t>Normal Shooting</a:t>
              </a:r>
            </a:p>
            <a:p>
              <a:endPara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使用稠密点云的法向量参与到数据关联过程中</a:t>
              </a:r>
            </a:p>
          </p:txBody>
        </p:sp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9229FF4E-84B1-43B4-B34A-B1653E789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177" y="2321372"/>
              <a:ext cx="266008" cy="266008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34BECF0-B27F-4A93-9B08-06EF6721C555}"/>
              </a:ext>
            </a:extLst>
          </p:cNvPr>
          <p:cNvGrpSpPr/>
          <p:nvPr/>
        </p:nvGrpSpPr>
        <p:grpSpPr>
          <a:xfrm>
            <a:off x="1342698" y="4991438"/>
            <a:ext cx="7537642" cy="800219"/>
            <a:chOff x="1947177" y="2269710"/>
            <a:chExt cx="7537642" cy="80021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36EF73C-5C6F-4E93-94E1-6F58582C3867}"/>
                </a:ext>
              </a:extLst>
            </p:cNvPr>
            <p:cNvSpPr/>
            <p:nvPr/>
          </p:nvSpPr>
          <p:spPr>
            <a:xfrm>
              <a:off x="2453951" y="2269710"/>
              <a:ext cx="7030868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/>
                <a:t>（反）投影的方式</a:t>
              </a:r>
              <a:endParaRPr lang="en-US" altLang="zh-CN"/>
            </a:p>
            <a:p>
              <a:endPara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类似逆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Recasting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1AB7912D-3F61-4D3B-AFDE-F6723049B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177" y="2321372"/>
              <a:ext cx="266008" cy="266008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76842CF8-33E0-4E27-AF2E-CDEF71553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767" y="4201453"/>
            <a:ext cx="2242489" cy="227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68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>
                <a:solidFill>
                  <a:schemeClr val="tx1"/>
                </a:solidFill>
              </a:rPr>
              <a:t>2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ICP –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置权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F05E4E-606F-4700-BCA6-53245BDED292}"/>
              </a:ext>
            </a:extLst>
          </p:cNvPr>
          <p:cNvSpPr/>
          <p:nvPr/>
        </p:nvSpPr>
        <p:spPr>
          <a:xfrm>
            <a:off x="10109610" y="1145490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取样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193787C-C8E6-46A6-9E95-516E95F8491A}"/>
              </a:ext>
            </a:extLst>
          </p:cNvPr>
          <p:cNvSpPr/>
          <p:nvPr/>
        </p:nvSpPr>
        <p:spPr>
          <a:xfrm>
            <a:off x="10109610" y="2058894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匹配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1D7DF7-9092-49FA-9285-9DC54BC8D995}"/>
              </a:ext>
            </a:extLst>
          </p:cNvPr>
          <p:cNvSpPr/>
          <p:nvPr/>
        </p:nvSpPr>
        <p:spPr>
          <a:xfrm>
            <a:off x="10109610" y="2972298"/>
            <a:ext cx="1495082" cy="4189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置权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7254220-4CD5-4A6B-9553-1B9057F2CD4A}"/>
              </a:ext>
            </a:extLst>
          </p:cNvPr>
          <p:cNvSpPr/>
          <p:nvPr/>
        </p:nvSpPr>
        <p:spPr>
          <a:xfrm>
            <a:off x="10109610" y="3885702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过滤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9C756CA-EE9C-494A-9DDB-FEEC1B7BFC30}"/>
              </a:ext>
            </a:extLst>
          </p:cNvPr>
          <p:cNvSpPr/>
          <p:nvPr/>
        </p:nvSpPr>
        <p:spPr>
          <a:xfrm>
            <a:off x="10109610" y="4799106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误差度量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399C48-9C25-4CFC-9631-88D90EDB399F}"/>
              </a:ext>
            </a:extLst>
          </p:cNvPr>
          <p:cNvSpPr/>
          <p:nvPr/>
        </p:nvSpPr>
        <p:spPr>
          <a:xfrm>
            <a:off x="10109610" y="5712510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优化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4C17A1D-2435-4D7D-A357-281B52B5455C}"/>
              </a:ext>
            </a:extLst>
          </p:cNvPr>
          <p:cNvCxnSpPr>
            <a:stCxn id="8" idx="2"/>
            <a:endCxn id="26" idx="0"/>
          </p:cNvCxnSpPr>
          <p:nvPr/>
        </p:nvCxnSpPr>
        <p:spPr>
          <a:xfrm>
            <a:off x="10857151" y="1564457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7408B72-10F7-407B-B080-CE34052BC943}"/>
              </a:ext>
            </a:extLst>
          </p:cNvPr>
          <p:cNvCxnSpPr/>
          <p:nvPr/>
        </p:nvCxnSpPr>
        <p:spPr>
          <a:xfrm>
            <a:off x="10857151" y="2477861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6DD1422-8E5A-4656-8990-9D8720F1EFB1}"/>
              </a:ext>
            </a:extLst>
          </p:cNvPr>
          <p:cNvCxnSpPr/>
          <p:nvPr/>
        </p:nvCxnSpPr>
        <p:spPr>
          <a:xfrm>
            <a:off x="10857151" y="3391265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F0B7766-8894-4283-A983-ABAC90431969}"/>
              </a:ext>
            </a:extLst>
          </p:cNvPr>
          <p:cNvCxnSpPr/>
          <p:nvPr/>
        </p:nvCxnSpPr>
        <p:spPr>
          <a:xfrm>
            <a:off x="10857151" y="4304669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F8484F4-7516-4D28-868E-33A3B810D2E8}"/>
              </a:ext>
            </a:extLst>
          </p:cNvPr>
          <p:cNvCxnSpPr/>
          <p:nvPr/>
        </p:nvCxnSpPr>
        <p:spPr>
          <a:xfrm>
            <a:off x="10860651" y="5218073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7027B7E0-C5C6-43DB-A079-21C13CBC61EA}"/>
              </a:ext>
            </a:extLst>
          </p:cNvPr>
          <p:cNvSpPr/>
          <p:nvPr/>
        </p:nvSpPr>
        <p:spPr>
          <a:xfrm>
            <a:off x="770313" y="985641"/>
            <a:ext cx="8656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每对匹配样本点提供的信息都可靠吗？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E204543-B7C2-410A-BA9D-F74A826CD2B2}"/>
              </a:ext>
            </a:extLst>
          </p:cNvPr>
          <p:cNvGrpSpPr/>
          <p:nvPr/>
        </p:nvGrpSpPr>
        <p:grpSpPr>
          <a:xfrm>
            <a:off x="1331348" y="2023221"/>
            <a:ext cx="7537642" cy="369332"/>
            <a:chOff x="1947177" y="2269710"/>
            <a:chExt cx="7537642" cy="3693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604A110-576F-475F-AF13-8648C59D31A0}"/>
                </a:ext>
              </a:extLst>
            </p:cNvPr>
            <p:cNvSpPr/>
            <p:nvPr/>
          </p:nvSpPr>
          <p:spPr>
            <a:xfrm>
              <a:off x="2453951" y="2269710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Constant Weight</a:t>
              </a:r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DD614EF7-3CEE-4F16-B386-283791743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7177" y="2321372"/>
              <a:ext cx="266008" cy="266008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8FF682A-B230-462F-8698-C3AD50551AF4}"/>
              </a:ext>
            </a:extLst>
          </p:cNvPr>
          <p:cNvGrpSpPr/>
          <p:nvPr/>
        </p:nvGrpSpPr>
        <p:grpSpPr>
          <a:xfrm>
            <a:off x="1331348" y="3129873"/>
            <a:ext cx="7537642" cy="369332"/>
            <a:chOff x="1947177" y="2269710"/>
            <a:chExt cx="7537642" cy="36933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6C4406A-BEC5-4981-92DB-32C1F67A8DC6}"/>
                </a:ext>
              </a:extLst>
            </p:cNvPr>
            <p:cNvSpPr/>
            <p:nvPr/>
          </p:nvSpPr>
          <p:spPr>
            <a:xfrm>
              <a:off x="2453951" y="2269710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Linear with distance</a:t>
              </a:r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1427EB94-C685-48A6-992B-5A8F4E36B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7177" y="2321372"/>
              <a:ext cx="266008" cy="266008"/>
            </a:xfrm>
            <a:prstGeom prst="rect">
              <a:avLst/>
            </a:prstGeom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6BDEB7A-741D-4D9C-A60A-AC6DE8D30563}"/>
              </a:ext>
            </a:extLst>
          </p:cNvPr>
          <p:cNvGrpSpPr/>
          <p:nvPr/>
        </p:nvGrpSpPr>
        <p:grpSpPr>
          <a:xfrm>
            <a:off x="1331348" y="4236525"/>
            <a:ext cx="7537642" cy="369332"/>
            <a:chOff x="1947177" y="2269710"/>
            <a:chExt cx="7537642" cy="36933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9B01834-3912-4669-8FB5-A974FFFBF6AD}"/>
                </a:ext>
              </a:extLst>
            </p:cNvPr>
            <p:cNvSpPr/>
            <p:nvPr/>
          </p:nvSpPr>
          <p:spPr>
            <a:xfrm>
              <a:off x="2453951" y="2269710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Compatibility of normals</a:t>
              </a:r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id="{E81FB91D-DE8E-4B1F-874E-43B7521A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7177" y="2321372"/>
              <a:ext cx="266008" cy="266008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1082DC5-6DC7-4861-846B-1D14B43437BE}"/>
              </a:ext>
            </a:extLst>
          </p:cNvPr>
          <p:cNvGrpSpPr/>
          <p:nvPr/>
        </p:nvGrpSpPr>
        <p:grpSpPr>
          <a:xfrm>
            <a:off x="1331348" y="5343178"/>
            <a:ext cx="7537642" cy="369332"/>
            <a:chOff x="1947177" y="2269710"/>
            <a:chExt cx="7537642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BA0E12B-CBA7-4BEB-B1E9-25324F81F2BD}"/>
                </a:ext>
              </a:extLst>
            </p:cNvPr>
            <p:cNvSpPr/>
            <p:nvPr/>
          </p:nvSpPr>
          <p:spPr>
            <a:xfrm>
              <a:off x="2453951" y="2269710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Uncertainty</a:t>
              </a:r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B6E3DA61-8D0B-4078-8486-93FAB3063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7177" y="2321372"/>
              <a:ext cx="266008" cy="266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50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ICP –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过滤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F05E4E-606F-4700-BCA6-53245BDED292}"/>
              </a:ext>
            </a:extLst>
          </p:cNvPr>
          <p:cNvSpPr/>
          <p:nvPr/>
        </p:nvSpPr>
        <p:spPr>
          <a:xfrm>
            <a:off x="10109610" y="1145490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取样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193787C-C8E6-46A6-9E95-516E95F8491A}"/>
              </a:ext>
            </a:extLst>
          </p:cNvPr>
          <p:cNvSpPr/>
          <p:nvPr/>
        </p:nvSpPr>
        <p:spPr>
          <a:xfrm>
            <a:off x="10109610" y="2058894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匹配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1D7DF7-9092-49FA-9285-9DC54BC8D995}"/>
              </a:ext>
            </a:extLst>
          </p:cNvPr>
          <p:cNvSpPr/>
          <p:nvPr/>
        </p:nvSpPr>
        <p:spPr>
          <a:xfrm>
            <a:off x="10109610" y="2972298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置权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7254220-4CD5-4A6B-9553-1B9057F2CD4A}"/>
              </a:ext>
            </a:extLst>
          </p:cNvPr>
          <p:cNvSpPr/>
          <p:nvPr/>
        </p:nvSpPr>
        <p:spPr>
          <a:xfrm>
            <a:off x="10109610" y="3885702"/>
            <a:ext cx="1495082" cy="4189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过滤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9C756CA-EE9C-494A-9DDB-FEEC1B7BFC30}"/>
              </a:ext>
            </a:extLst>
          </p:cNvPr>
          <p:cNvSpPr/>
          <p:nvPr/>
        </p:nvSpPr>
        <p:spPr>
          <a:xfrm>
            <a:off x="10109610" y="4799106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误差度量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399C48-9C25-4CFC-9631-88D90EDB399F}"/>
              </a:ext>
            </a:extLst>
          </p:cNvPr>
          <p:cNvSpPr/>
          <p:nvPr/>
        </p:nvSpPr>
        <p:spPr>
          <a:xfrm>
            <a:off x="10109610" y="5712510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优化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4C17A1D-2435-4D7D-A357-281B52B5455C}"/>
              </a:ext>
            </a:extLst>
          </p:cNvPr>
          <p:cNvCxnSpPr>
            <a:stCxn id="8" idx="2"/>
            <a:endCxn id="26" idx="0"/>
          </p:cNvCxnSpPr>
          <p:nvPr/>
        </p:nvCxnSpPr>
        <p:spPr>
          <a:xfrm>
            <a:off x="10857151" y="1564457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7408B72-10F7-407B-B080-CE34052BC943}"/>
              </a:ext>
            </a:extLst>
          </p:cNvPr>
          <p:cNvCxnSpPr/>
          <p:nvPr/>
        </p:nvCxnSpPr>
        <p:spPr>
          <a:xfrm>
            <a:off x="10857151" y="2477861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6DD1422-8E5A-4656-8990-9D8720F1EFB1}"/>
              </a:ext>
            </a:extLst>
          </p:cNvPr>
          <p:cNvCxnSpPr/>
          <p:nvPr/>
        </p:nvCxnSpPr>
        <p:spPr>
          <a:xfrm>
            <a:off x="10857151" y="3391265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F0B7766-8894-4283-A983-ABAC90431969}"/>
              </a:ext>
            </a:extLst>
          </p:cNvPr>
          <p:cNvCxnSpPr/>
          <p:nvPr/>
        </p:nvCxnSpPr>
        <p:spPr>
          <a:xfrm>
            <a:off x="10857151" y="4304669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F8484F4-7516-4D28-868E-33A3B810D2E8}"/>
              </a:ext>
            </a:extLst>
          </p:cNvPr>
          <p:cNvCxnSpPr/>
          <p:nvPr/>
        </p:nvCxnSpPr>
        <p:spPr>
          <a:xfrm>
            <a:off x="10860651" y="5218073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3882E744-0CB9-49E1-8E68-FE182B136831}"/>
              </a:ext>
            </a:extLst>
          </p:cNvPr>
          <p:cNvSpPr/>
          <p:nvPr/>
        </p:nvSpPr>
        <p:spPr>
          <a:xfrm>
            <a:off x="770313" y="985641"/>
            <a:ext cx="8656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去除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Outlier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 避免局部最优， 提升鲁棒性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6F57201-6D5A-45B8-8D53-E8AE91348929}"/>
              </a:ext>
            </a:extLst>
          </p:cNvPr>
          <p:cNvGrpSpPr/>
          <p:nvPr/>
        </p:nvGrpSpPr>
        <p:grpSpPr>
          <a:xfrm>
            <a:off x="1331348" y="2181164"/>
            <a:ext cx="7537642" cy="369332"/>
            <a:chOff x="1947177" y="2269710"/>
            <a:chExt cx="7537642" cy="3693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401AF7E-B88D-4A1D-ACF8-D443575EDAA0}"/>
                </a:ext>
              </a:extLst>
            </p:cNvPr>
            <p:cNvSpPr/>
            <p:nvPr/>
          </p:nvSpPr>
          <p:spPr>
            <a:xfrm>
              <a:off x="2453951" y="2269710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距离阈值</a:t>
              </a:r>
            </a:p>
          </p:txBody>
        </p:sp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FC9A3633-9A26-4EF1-9874-3AA6C4899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7177" y="2321372"/>
              <a:ext cx="266008" cy="266008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B2BFBF2-60FC-4C77-BA0A-242FF40022E6}"/>
              </a:ext>
            </a:extLst>
          </p:cNvPr>
          <p:cNvGrpSpPr/>
          <p:nvPr/>
        </p:nvGrpSpPr>
        <p:grpSpPr>
          <a:xfrm>
            <a:off x="1331348" y="3287816"/>
            <a:ext cx="7537642" cy="369332"/>
            <a:chOff x="1947177" y="2269710"/>
            <a:chExt cx="7537642" cy="36933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0C5A25C-B8FC-47C5-982A-0631F9A2BB74}"/>
                </a:ext>
              </a:extLst>
            </p:cNvPr>
            <p:cNvSpPr/>
            <p:nvPr/>
          </p:nvSpPr>
          <p:spPr>
            <a:xfrm>
              <a:off x="2453951" y="2269710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距离比例阈值，距离大于 </a:t>
              </a:r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n% </a:t>
              </a: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的关联点将被去除</a:t>
              </a:r>
            </a:p>
          </p:txBody>
        </p:sp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807FC210-0715-4D55-B048-BF0818E0A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7177" y="2321372"/>
              <a:ext cx="266008" cy="266008"/>
            </a:xfrm>
            <a:prstGeom prst="rect">
              <a:avLst/>
            </a:prstGeom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47D5A3E-4894-4CF3-A9C2-C86661921A13}"/>
              </a:ext>
            </a:extLst>
          </p:cNvPr>
          <p:cNvGrpSpPr/>
          <p:nvPr/>
        </p:nvGrpSpPr>
        <p:grpSpPr>
          <a:xfrm>
            <a:off x="1331348" y="4394468"/>
            <a:ext cx="7537642" cy="369332"/>
            <a:chOff x="1947177" y="2269710"/>
            <a:chExt cx="7537642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3A1C39FA-EB52-4BA4-8D0B-8A465FB29F7E}"/>
                    </a:ext>
                  </a:extLst>
                </p:cNvPr>
                <p:cNvSpPr/>
                <p:nvPr/>
              </p:nvSpPr>
              <p:spPr>
                <a:xfrm>
                  <a:off x="2453951" y="2269710"/>
                  <a:ext cx="70308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统计规律，超过</a:t>
                  </a:r>
                  <a:r>
                    <a:rPr lang="en-US" altLang="zh-CN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2.5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zh-CN" altLang="en-US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的关联点去除</a:t>
                  </a:r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3A1C39FA-EB52-4BA4-8D0B-8A465FB29F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3951" y="2269710"/>
                  <a:ext cx="703086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81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id="{83BBB0DC-1C69-45A5-B07A-A3BD65DF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7177" y="2321372"/>
              <a:ext cx="266008" cy="266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997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ICP –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误差度量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F05E4E-606F-4700-BCA6-53245BDED292}"/>
              </a:ext>
            </a:extLst>
          </p:cNvPr>
          <p:cNvSpPr/>
          <p:nvPr/>
        </p:nvSpPr>
        <p:spPr>
          <a:xfrm>
            <a:off x="10109610" y="1145490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取样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193787C-C8E6-46A6-9E95-516E95F8491A}"/>
              </a:ext>
            </a:extLst>
          </p:cNvPr>
          <p:cNvSpPr/>
          <p:nvPr/>
        </p:nvSpPr>
        <p:spPr>
          <a:xfrm>
            <a:off x="10109610" y="2058894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匹配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1D7DF7-9092-49FA-9285-9DC54BC8D995}"/>
              </a:ext>
            </a:extLst>
          </p:cNvPr>
          <p:cNvSpPr/>
          <p:nvPr/>
        </p:nvSpPr>
        <p:spPr>
          <a:xfrm>
            <a:off x="10109610" y="2972298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置权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7254220-4CD5-4A6B-9553-1B9057F2CD4A}"/>
              </a:ext>
            </a:extLst>
          </p:cNvPr>
          <p:cNvSpPr/>
          <p:nvPr/>
        </p:nvSpPr>
        <p:spPr>
          <a:xfrm>
            <a:off x="10109610" y="3885702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过滤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9C756CA-EE9C-494A-9DDB-FEEC1B7BFC30}"/>
              </a:ext>
            </a:extLst>
          </p:cNvPr>
          <p:cNvSpPr/>
          <p:nvPr/>
        </p:nvSpPr>
        <p:spPr>
          <a:xfrm>
            <a:off x="10109610" y="4799106"/>
            <a:ext cx="1495082" cy="4189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误差度量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399C48-9C25-4CFC-9631-88D90EDB399F}"/>
              </a:ext>
            </a:extLst>
          </p:cNvPr>
          <p:cNvSpPr/>
          <p:nvPr/>
        </p:nvSpPr>
        <p:spPr>
          <a:xfrm>
            <a:off x="10109610" y="5712510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优化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4C17A1D-2435-4D7D-A357-281B52B5455C}"/>
              </a:ext>
            </a:extLst>
          </p:cNvPr>
          <p:cNvCxnSpPr>
            <a:stCxn id="8" idx="2"/>
            <a:endCxn id="26" idx="0"/>
          </p:cNvCxnSpPr>
          <p:nvPr/>
        </p:nvCxnSpPr>
        <p:spPr>
          <a:xfrm>
            <a:off x="10857151" y="1564457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7408B72-10F7-407B-B080-CE34052BC943}"/>
              </a:ext>
            </a:extLst>
          </p:cNvPr>
          <p:cNvCxnSpPr/>
          <p:nvPr/>
        </p:nvCxnSpPr>
        <p:spPr>
          <a:xfrm>
            <a:off x="10857151" y="2477861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6DD1422-8E5A-4656-8990-9D8720F1EFB1}"/>
              </a:ext>
            </a:extLst>
          </p:cNvPr>
          <p:cNvCxnSpPr/>
          <p:nvPr/>
        </p:nvCxnSpPr>
        <p:spPr>
          <a:xfrm>
            <a:off x="10857151" y="3391265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F0B7766-8894-4283-A983-ABAC90431969}"/>
              </a:ext>
            </a:extLst>
          </p:cNvPr>
          <p:cNvCxnSpPr/>
          <p:nvPr/>
        </p:nvCxnSpPr>
        <p:spPr>
          <a:xfrm>
            <a:off x="10857151" y="4304669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F8484F4-7516-4D28-868E-33A3B810D2E8}"/>
              </a:ext>
            </a:extLst>
          </p:cNvPr>
          <p:cNvCxnSpPr/>
          <p:nvPr/>
        </p:nvCxnSpPr>
        <p:spPr>
          <a:xfrm>
            <a:off x="10860651" y="5218073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3E1547E9-BE66-41F8-8EAF-9826F0A87B9C}"/>
              </a:ext>
            </a:extLst>
          </p:cNvPr>
          <p:cNvSpPr/>
          <p:nvPr/>
        </p:nvSpPr>
        <p:spPr>
          <a:xfrm>
            <a:off x="770313" y="985641"/>
            <a:ext cx="8656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量化关联点的距离误差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572A81A-728D-4DD7-B4DF-743DDEB7D492}"/>
              </a:ext>
            </a:extLst>
          </p:cNvPr>
          <p:cNvGrpSpPr/>
          <p:nvPr/>
        </p:nvGrpSpPr>
        <p:grpSpPr>
          <a:xfrm>
            <a:off x="1331348" y="1574333"/>
            <a:ext cx="7537642" cy="369332"/>
            <a:chOff x="1947177" y="2269710"/>
            <a:chExt cx="7537642" cy="36933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95C3127-7DD3-473A-8C0D-F67E8228B523}"/>
                </a:ext>
              </a:extLst>
            </p:cNvPr>
            <p:cNvSpPr/>
            <p:nvPr/>
          </p:nvSpPr>
          <p:spPr>
            <a:xfrm>
              <a:off x="2453951" y="2269710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Point-to-point</a:t>
              </a:r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37FEB727-E150-4F87-B112-4C7E38CB5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7177" y="2321372"/>
              <a:ext cx="266008" cy="266008"/>
            </a:xfrm>
            <a:prstGeom prst="rect">
              <a:avLst/>
            </a:prstGeom>
          </p:spPr>
        </p:pic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5BF73DC-3581-4582-8784-A5BFC88E6784}"/>
              </a:ext>
            </a:extLst>
          </p:cNvPr>
          <p:cNvGrpSpPr/>
          <p:nvPr/>
        </p:nvGrpSpPr>
        <p:grpSpPr>
          <a:xfrm>
            <a:off x="1326420" y="2820240"/>
            <a:ext cx="7537642" cy="800219"/>
            <a:chOff x="1947177" y="2269710"/>
            <a:chExt cx="7537642" cy="800219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96209D1-825F-4C4D-B185-A6FEC15CAF39}"/>
                </a:ext>
              </a:extLst>
            </p:cNvPr>
            <p:cNvSpPr/>
            <p:nvPr/>
          </p:nvSpPr>
          <p:spPr>
            <a:xfrm>
              <a:off x="2453951" y="2269710"/>
              <a:ext cx="7030868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Point-to-plane</a:t>
              </a:r>
            </a:p>
            <a:p>
              <a:endPara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点到切平面距离；点点距离在法向量上的投影长度</a:t>
              </a:r>
            </a:p>
          </p:txBody>
        </p:sp>
        <p:pic>
          <p:nvPicPr>
            <p:cNvPr id="47" name="图形 46">
              <a:extLst>
                <a:ext uri="{FF2B5EF4-FFF2-40B4-BE49-F238E27FC236}">
                  <a16:creationId xmlns:a16="http://schemas.microsoft.com/office/drawing/2014/main" id="{B1090FBE-84F7-427C-8165-7AFA6EC4C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7177" y="2321372"/>
              <a:ext cx="266008" cy="266008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E02C359-A9C8-454A-AEA8-3EC50ED0CC0B}"/>
              </a:ext>
            </a:extLst>
          </p:cNvPr>
          <p:cNvGrpSpPr/>
          <p:nvPr/>
        </p:nvGrpSpPr>
        <p:grpSpPr>
          <a:xfrm>
            <a:off x="2252749" y="2070266"/>
            <a:ext cx="4177480" cy="383708"/>
            <a:chOff x="2252749" y="2527467"/>
            <a:chExt cx="4177480" cy="38370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8E9EF14-FDE1-463A-A970-F40D3115A8FE}"/>
                </a:ext>
              </a:extLst>
            </p:cNvPr>
            <p:cNvSpPr/>
            <p:nvPr/>
          </p:nvSpPr>
          <p:spPr>
            <a:xfrm>
              <a:off x="2252749" y="2801390"/>
              <a:ext cx="109785" cy="109785"/>
            </a:xfrm>
            <a:prstGeom prst="ellipse">
              <a:avLst/>
            </a:prstGeom>
            <a:solidFill>
              <a:srgbClr val="2A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8E43D56F-0045-4930-9BDD-E7699F1F472B}"/>
                </a:ext>
              </a:extLst>
            </p:cNvPr>
            <p:cNvSpPr/>
            <p:nvPr/>
          </p:nvSpPr>
          <p:spPr>
            <a:xfrm>
              <a:off x="6320444" y="2801389"/>
              <a:ext cx="109785" cy="109785"/>
            </a:xfrm>
            <a:prstGeom prst="ellipse">
              <a:avLst/>
            </a:prstGeom>
            <a:solidFill>
              <a:srgbClr val="2A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C30BE470-D19A-45FB-B860-86EA4BD7E961}"/>
                </a:ext>
              </a:extLst>
            </p:cNvPr>
            <p:cNvCxnSpPr/>
            <p:nvPr/>
          </p:nvCxnSpPr>
          <p:spPr>
            <a:xfrm>
              <a:off x="2453951" y="2856282"/>
              <a:ext cx="3727228" cy="0"/>
            </a:xfrm>
            <a:prstGeom prst="straightConnector1">
              <a:avLst/>
            </a:prstGeom>
            <a:ln>
              <a:solidFill>
                <a:srgbClr val="2A458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7C722C4-683F-4CA1-A471-D47E6AC1B598}"/>
                </a:ext>
              </a:extLst>
            </p:cNvPr>
            <p:cNvSpPr/>
            <p:nvPr/>
          </p:nvSpPr>
          <p:spPr>
            <a:xfrm>
              <a:off x="2862130" y="2527467"/>
              <a:ext cx="29587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>
                  <a:solidFill>
                    <a:srgbClr val="2A458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Euclidean distance</a:t>
              </a:r>
              <a:endParaRPr lang="zh-CN" altLang="en-US" sz="1600">
                <a:solidFill>
                  <a:srgbClr val="2A45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BDCA4F8-6CFD-4950-BBB7-093BB4023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543" y="3700874"/>
            <a:ext cx="4821890" cy="276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04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ICP –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F05E4E-606F-4700-BCA6-53245BDED292}"/>
              </a:ext>
            </a:extLst>
          </p:cNvPr>
          <p:cNvSpPr/>
          <p:nvPr/>
        </p:nvSpPr>
        <p:spPr>
          <a:xfrm>
            <a:off x="10109610" y="1145490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取样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193787C-C8E6-46A6-9E95-516E95F8491A}"/>
              </a:ext>
            </a:extLst>
          </p:cNvPr>
          <p:cNvSpPr/>
          <p:nvPr/>
        </p:nvSpPr>
        <p:spPr>
          <a:xfrm>
            <a:off x="10109610" y="2058894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匹配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1D7DF7-9092-49FA-9285-9DC54BC8D995}"/>
              </a:ext>
            </a:extLst>
          </p:cNvPr>
          <p:cNvSpPr/>
          <p:nvPr/>
        </p:nvSpPr>
        <p:spPr>
          <a:xfrm>
            <a:off x="10109610" y="2972298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置权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7254220-4CD5-4A6B-9553-1B9057F2CD4A}"/>
              </a:ext>
            </a:extLst>
          </p:cNvPr>
          <p:cNvSpPr/>
          <p:nvPr/>
        </p:nvSpPr>
        <p:spPr>
          <a:xfrm>
            <a:off x="10109610" y="3885702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过滤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9C756CA-EE9C-494A-9DDB-FEEC1B7BFC30}"/>
              </a:ext>
            </a:extLst>
          </p:cNvPr>
          <p:cNvSpPr/>
          <p:nvPr/>
        </p:nvSpPr>
        <p:spPr>
          <a:xfrm>
            <a:off x="10109610" y="4799106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误差度量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399C48-9C25-4CFC-9631-88D90EDB399F}"/>
              </a:ext>
            </a:extLst>
          </p:cNvPr>
          <p:cNvSpPr/>
          <p:nvPr/>
        </p:nvSpPr>
        <p:spPr>
          <a:xfrm>
            <a:off x="10109610" y="5712510"/>
            <a:ext cx="1495082" cy="4189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优化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4C17A1D-2435-4D7D-A357-281B52B5455C}"/>
              </a:ext>
            </a:extLst>
          </p:cNvPr>
          <p:cNvCxnSpPr>
            <a:stCxn id="8" idx="2"/>
            <a:endCxn id="26" idx="0"/>
          </p:cNvCxnSpPr>
          <p:nvPr/>
        </p:nvCxnSpPr>
        <p:spPr>
          <a:xfrm>
            <a:off x="10857151" y="1564457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7408B72-10F7-407B-B080-CE34052BC943}"/>
              </a:ext>
            </a:extLst>
          </p:cNvPr>
          <p:cNvCxnSpPr/>
          <p:nvPr/>
        </p:nvCxnSpPr>
        <p:spPr>
          <a:xfrm>
            <a:off x="10857151" y="2477861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6DD1422-8E5A-4656-8990-9D8720F1EFB1}"/>
              </a:ext>
            </a:extLst>
          </p:cNvPr>
          <p:cNvCxnSpPr/>
          <p:nvPr/>
        </p:nvCxnSpPr>
        <p:spPr>
          <a:xfrm>
            <a:off x="10857151" y="3391265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F0B7766-8894-4283-A983-ABAC90431969}"/>
              </a:ext>
            </a:extLst>
          </p:cNvPr>
          <p:cNvCxnSpPr/>
          <p:nvPr/>
        </p:nvCxnSpPr>
        <p:spPr>
          <a:xfrm>
            <a:off x="10857151" y="4304669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F8484F4-7516-4D28-868E-33A3B810D2E8}"/>
              </a:ext>
            </a:extLst>
          </p:cNvPr>
          <p:cNvCxnSpPr/>
          <p:nvPr/>
        </p:nvCxnSpPr>
        <p:spPr>
          <a:xfrm>
            <a:off x="10860651" y="5218073"/>
            <a:ext cx="0" cy="494437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23670AC-57F3-49BC-B6F7-1558F6DE7A5B}"/>
              </a:ext>
            </a:extLst>
          </p:cNvPr>
          <p:cNvGrpSpPr/>
          <p:nvPr/>
        </p:nvGrpSpPr>
        <p:grpSpPr>
          <a:xfrm>
            <a:off x="1439463" y="1564457"/>
            <a:ext cx="7637863" cy="369332"/>
            <a:chOff x="766470" y="1445604"/>
            <a:chExt cx="7637863" cy="369332"/>
          </a:xfrm>
        </p:grpSpPr>
        <p:pic>
          <p:nvPicPr>
            <p:cNvPr id="40" name="图形 39" descr="关闭">
              <a:extLst>
                <a:ext uri="{FF2B5EF4-FFF2-40B4-BE49-F238E27FC236}">
                  <a16:creationId xmlns:a16="http://schemas.microsoft.com/office/drawing/2014/main" id="{24B10753-5CE4-4EA7-BD6E-E71CE1AFF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6470" y="1500692"/>
              <a:ext cx="259156" cy="259156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04A91C2-3644-4491-AA14-3179A44CF6E8}"/>
                </a:ext>
              </a:extLst>
            </p:cNvPr>
            <p:cNvSpPr txBox="1"/>
            <p:nvPr/>
          </p:nvSpPr>
          <p:spPr>
            <a:xfrm>
              <a:off x="1168478" y="1445604"/>
              <a:ext cx="7235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对初始位姿敏感</a:t>
              </a: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4DAD7D8E-004E-460F-B3DD-32ABB08202EE}"/>
              </a:ext>
            </a:extLst>
          </p:cNvPr>
          <p:cNvSpPr/>
          <p:nvPr/>
        </p:nvSpPr>
        <p:spPr>
          <a:xfrm>
            <a:off x="770313" y="985641"/>
            <a:ext cx="86563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60DA0B5-79F8-499B-9522-B7987648A72A}"/>
              </a:ext>
            </a:extLst>
          </p:cNvPr>
          <p:cNvGrpSpPr/>
          <p:nvPr/>
        </p:nvGrpSpPr>
        <p:grpSpPr>
          <a:xfrm>
            <a:off x="1439463" y="2293195"/>
            <a:ext cx="7637863" cy="369332"/>
            <a:chOff x="766470" y="1445604"/>
            <a:chExt cx="7637863" cy="369332"/>
          </a:xfrm>
        </p:grpSpPr>
        <p:pic>
          <p:nvPicPr>
            <p:cNvPr id="44" name="图形 43" descr="关闭">
              <a:extLst>
                <a:ext uri="{FF2B5EF4-FFF2-40B4-BE49-F238E27FC236}">
                  <a16:creationId xmlns:a16="http://schemas.microsoft.com/office/drawing/2014/main" id="{ABF446F7-38D0-4B50-83A7-6C02DEC4A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6470" y="1500692"/>
              <a:ext cx="259156" cy="259156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2AE5B2D-3B63-49FA-8EF4-509D0A8A517A}"/>
                </a:ext>
              </a:extLst>
            </p:cNvPr>
            <p:cNvSpPr txBox="1"/>
            <p:nvPr/>
          </p:nvSpPr>
          <p:spPr>
            <a:xfrm>
              <a:off x="1168478" y="1445604"/>
              <a:ext cx="7235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仅仅利用深度信息，没有有效利用</a:t>
              </a:r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RGB</a:t>
              </a: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信息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AB99786-92EC-496A-9371-66F00EA89CA9}"/>
              </a:ext>
            </a:extLst>
          </p:cNvPr>
          <p:cNvGrpSpPr/>
          <p:nvPr/>
        </p:nvGrpSpPr>
        <p:grpSpPr>
          <a:xfrm>
            <a:off x="1439463" y="3135917"/>
            <a:ext cx="7637863" cy="369332"/>
            <a:chOff x="766470" y="1445604"/>
            <a:chExt cx="7637863" cy="369332"/>
          </a:xfrm>
        </p:grpSpPr>
        <p:pic>
          <p:nvPicPr>
            <p:cNvPr id="47" name="图形 46" descr="关闭">
              <a:extLst>
                <a:ext uri="{FF2B5EF4-FFF2-40B4-BE49-F238E27FC236}">
                  <a16:creationId xmlns:a16="http://schemas.microsoft.com/office/drawing/2014/main" id="{B059B85D-0513-4B17-B870-53B343D86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6470" y="1500692"/>
              <a:ext cx="259156" cy="259156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62967A0-0A4E-4106-AD6A-E91CBC9AAC14}"/>
                </a:ext>
              </a:extLst>
            </p:cNvPr>
            <p:cNvSpPr txBox="1"/>
            <p:nvPr/>
          </p:nvSpPr>
          <p:spPr>
            <a:xfrm>
              <a:off x="1168478" y="1445604"/>
              <a:ext cx="7235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几何歧义性影响大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DE56B35-8295-4793-82E2-4C8931C3D7BF}"/>
              </a:ext>
            </a:extLst>
          </p:cNvPr>
          <p:cNvGrpSpPr/>
          <p:nvPr/>
        </p:nvGrpSpPr>
        <p:grpSpPr>
          <a:xfrm>
            <a:off x="2121187" y="4536547"/>
            <a:ext cx="6157279" cy="1138685"/>
            <a:chOff x="2121187" y="4536547"/>
            <a:chExt cx="6157279" cy="113868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EB81211-E8F6-49C1-8597-19DDE3061878}"/>
                </a:ext>
              </a:extLst>
            </p:cNvPr>
            <p:cNvGrpSpPr/>
            <p:nvPr/>
          </p:nvGrpSpPr>
          <p:grpSpPr>
            <a:xfrm>
              <a:off x="2121187" y="4616814"/>
              <a:ext cx="1720275" cy="981059"/>
              <a:chOff x="2121187" y="3978639"/>
              <a:chExt cx="1720275" cy="981059"/>
            </a:xfrm>
          </p:grpSpPr>
          <p:sp>
            <p:nvSpPr>
              <p:cNvPr id="14" name="图形 12">
                <a:extLst>
                  <a:ext uri="{FF2B5EF4-FFF2-40B4-BE49-F238E27FC236}">
                    <a16:creationId xmlns:a16="http://schemas.microsoft.com/office/drawing/2014/main" id="{68535EBA-50C4-4DBE-ABAB-CBB002D7B9CF}"/>
                  </a:ext>
                </a:extLst>
              </p:cNvPr>
              <p:cNvSpPr/>
              <p:nvPr/>
            </p:nvSpPr>
            <p:spPr>
              <a:xfrm>
                <a:off x="2663851" y="3978639"/>
                <a:ext cx="696444" cy="575056"/>
              </a:xfrm>
              <a:custGeom>
                <a:avLst/>
                <a:gdLst>
                  <a:gd name="connsiteX0" fmla="*/ 1193449 w 1363467"/>
                  <a:gd name="connsiteY0" fmla="*/ 482588 h 1125818"/>
                  <a:gd name="connsiteX1" fmla="*/ 1363928 w 1363467"/>
                  <a:gd name="connsiteY1" fmla="*/ 563004 h 1125818"/>
                  <a:gd name="connsiteX2" fmla="*/ 682012 w 1363467"/>
                  <a:gd name="connsiteY2" fmla="*/ 884666 h 1125818"/>
                  <a:gd name="connsiteX3" fmla="*/ 95 w 1363467"/>
                  <a:gd name="connsiteY3" fmla="*/ 563004 h 1125818"/>
                  <a:gd name="connsiteX4" fmla="*/ 170574 w 1363467"/>
                  <a:gd name="connsiteY4" fmla="*/ 482588 h 1125818"/>
                  <a:gd name="connsiteX5" fmla="*/ 264748 w 1363467"/>
                  <a:gd name="connsiteY5" fmla="*/ 527058 h 1125818"/>
                  <a:gd name="connsiteX6" fmla="*/ 188684 w 1363467"/>
                  <a:gd name="connsiteY6" fmla="*/ 563004 h 1125818"/>
                  <a:gd name="connsiteX7" fmla="*/ 682092 w 1363467"/>
                  <a:gd name="connsiteY7" fmla="*/ 795727 h 1125818"/>
                  <a:gd name="connsiteX8" fmla="*/ 1175419 w 1363467"/>
                  <a:gd name="connsiteY8" fmla="*/ 563004 h 1125818"/>
                  <a:gd name="connsiteX9" fmla="*/ 1099194 w 1363467"/>
                  <a:gd name="connsiteY9" fmla="*/ 527058 h 1125818"/>
                  <a:gd name="connsiteX10" fmla="*/ 1193449 w 1363467"/>
                  <a:gd name="connsiteY10" fmla="*/ 482588 h 1125818"/>
                  <a:gd name="connsiteX11" fmla="*/ 1193449 w 1363467"/>
                  <a:gd name="connsiteY11" fmla="*/ 723835 h 1125818"/>
                  <a:gd name="connsiteX12" fmla="*/ 1363928 w 1363467"/>
                  <a:gd name="connsiteY12" fmla="*/ 804251 h 1125818"/>
                  <a:gd name="connsiteX13" fmla="*/ 682012 w 1363467"/>
                  <a:gd name="connsiteY13" fmla="*/ 1125913 h 1125818"/>
                  <a:gd name="connsiteX14" fmla="*/ 95 w 1363467"/>
                  <a:gd name="connsiteY14" fmla="*/ 804251 h 1125818"/>
                  <a:gd name="connsiteX15" fmla="*/ 170574 w 1363467"/>
                  <a:gd name="connsiteY15" fmla="*/ 723835 h 1125818"/>
                  <a:gd name="connsiteX16" fmla="*/ 264748 w 1363467"/>
                  <a:gd name="connsiteY16" fmla="*/ 768305 h 1125818"/>
                  <a:gd name="connsiteX17" fmla="*/ 188604 w 1363467"/>
                  <a:gd name="connsiteY17" fmla="*/ 804251 h 1125818"/>
                  <a:gd name="connsiteX18" fmla="*/ 682012 w 1363467"/>
                  <a:gd name="connsiteY18" fmla="*/ 1036973 h 1125818"/>
                  <a:gd name="connsiteX19" fmla="*/ 1175419 w 1363467"/>
                  <a:gd name="connsiteY19" fmla="*/ 804251 h 1125818"/>
                  <a:gd name="connsiteX20" fmla="*/ 1099194 w 1363467"/>
                  <a:gd name="connsiteY20" fmla="*/ 768305 h 1125818"/>
                  <a:gd name="connsiteX21" fmla="*/ 1193449 w 1363467"/>
                  <a:gd name="connsiteY21" fmla="*/ 723835 h 1125818"/>
                  <a:gd name="connsiteX22" fmla="*/ 682012 w 1363467"/>
                  <a:gd name="connsiteY22" fmla="*/ 95 h 1125818"/>
                  <a:gd name="connsiteX23" fmla="*/ 1363928 w 1363467"/>
                  <a:gd name="connsiteY23" fmla="*/ 321757 h 1125818"/>
                  <a:gd name="connsiteX24" fmla="*/ 682012 w 1363467"/>
                  <a:gd name="connsiteY24" fmla="*/ 643419 h 1125818"/>
                  <a:gd name="connsiteX25" fmla="*/ 95 w 1363467"/>
                  <a:gd name="connsiteY25" fmla="*/ 321757 h 1125818"/>
                  <a:gd name="connsiteX26" fmla="*/ 682012 w 1363467"/>
                  <a:gd name="connsiteY26" fmla="*/ 95 h 1125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63467" h="1125818">
                    <a:moveTo>
                      <a:pt x="1193449" y="482588"/>
                    </a:moveTo>
                    <a:lnTo>
                      <a:pt x="1363928" y="563004"/>
                    </a:lnTo>
                    <a:lnTo>
                      <a:pt x="682012" y="884666"/>
                    </a:lnTo>
                    <a:lnTo>
                      <a:pt x="95" y="563004"/>
                    </a:lnTo>
                    <a:lnTo>
                      <a:pt x="170574" y="482588"/>
                    </a:lnTo>
                    <a:lnTo>
                      <a:pt x="264748" y="527058"/>
                    </a:lnTo>
                    <a:lnTo>
                      <a:pt x="188684" y="563004"/>
                    </a:lnTo>
                    <a:lnTo>
                      <a:pt x="682092" y="795727"/>
                    </a:lnTo>
                    <a:lnTo>
                      <a:pt x="1175419" y="563004"/>
                    </a:lnTo>
                    <a:lnTo>
                      <a:pt x="1099194" y="527058"/>
                    </a:lnTo>
                    <a:lnTo>
                      <a:pt x="1193449" y="482588"/>
                    </a:lnTo>
                    <a:close/>
                    <a:moveTo>
                      <a:pt x="1193449" y="723835"/>
                    </a:moveTo>
                    <a:lnTo>
                      <a:pt x="1363928" y="804251"/>
                    </a:lnTo>
                    <a:lnTo>
                      <a:pt x="682012" y="1125913"/>
                    </a:lnTo>
                    <a:lnTo>
                      <a:pt x="95" y="804251"/>
                    </a:lnTo>
                    <a:lnTo>
                      <a:pt x="170574" y="723835"/>
                    </a:lnTo>
                    <a:lnTo>
                      <a:pt x="264748" y="768305"/>
                    </a:lnTo>
                    <a:lnTo>
                      <a:pt x="188604" y="804251"/>
                    </a:lnTo>
                    <a:lnTo>
                      <a:pt x="682012" y="1036973"/>
                    </a:lnTo>
                    <a:lnTo>
                      <a:pt x="1175419" y="804251"/>
                    </a:lnTo>
                    <a:lnTo>
                      <a:pt x="1099194" y="768305"/>
                    </a:lnTo>
                    <a:lnTo>
                      <a:pt x="1193449" y="723835"/>
                    </a:lnTo>
                    <a:close/>
                    <a:moveTo>
                      <a:pt x="682012" y="95"/>
                    </a:moveTo>
                    <a:lnTo>
                      <a:pt x="1363928" y="321757"/>
                    </a:lnTo>
                    <a:lnTo>
                      <a:pt x="682012" y="643419"/>
                    </a:lnTo>
                    <a:lnTo>
                      <a:pt x="95" y="321757"/>
                    </a:lnTo>
                    <a:lnTo>
                      <a:pt x="682012" y="9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0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200734D-EE81-4A7C-9063-2C534BC60CB1}"/>
                  </a:ext>
                </a:extLst>
              </p:cNvPr>
              <p:cNvSpPr txBox="1"/>
              <p:nvPr/>
            </p:nvSpPr>
            <p:spPr>
              <a:xfrm>
                <a:off x="2121187" y="4621144"/>
                <a:ext cx="1720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平面</a:t>
                </a: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8DFE59B-5B15-4211-8943-05A9F765B648}"/>
                </a:ext>
              </a:extLst>
            </p:cNvPr>
            <p:cNvSpPr txBox="1"/>
            <p:nvPr/>
          </p:nvSpPr>
          <p:spPr>
            <a:xfrm>
              <a:off x="4395121" y="5306995"/>
              <a:ext cx="17202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球体</a:t>
              </a: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881295D3-7258-4905-9F39-79CCF1DE5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2448" y="4536547"/>
              <a:ext cx="696444" cy="696444"/>
            </a:xfrm>
            <a:prstGeom prst="rect">
              <a:avLst/>
            </a:prstGeom>
          </p:spPr>
        </p:pic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B6E51E6D-7E7A-46E2-9DED-F1F4697531B6}"/>
                </a:ext>
              </a:extLst>
            </p:cNvPr>
            <p:cNvSpPr txBox="1"/>
            <p:nvPr/>
          </p:nvSpPr>
          <p:spPr>
            <a:xfrm>
              <a:off x="6558191" y="5336678"/>
              <a:ext cx="17202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回转体</a:t>
              </a:r>
            </a:p>
          </p:txBody>
        </p:sp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D3080B4A-62A3-4172-80DA-D3B85104E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73239" y="4568473"/>
              <a:ext cx="690181" cy="69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690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RGB-D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对齐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95CF12D-DE24-430D-AF1F-DE9C9C328C58}"/>
              </a:ext>
            </a:extLst>
          </p:cNvPr>
          <p:cNvSpPr/>
          <p:nvPr/>
        </p:nvSpPr>
        <p:spPr>
          <a:xfrm>
            <a:off x="770313" y="985641"/>
            <a:ext cx="8656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ICP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基础上，同时考虑深度信息的几何误差和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图像的光度误差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19EE7F-4B78-41DF-9CC4-02D1D2440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26" y="2076141"/>
            <a:ext cx="3642669" cy="874376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E1EAF69D-667B-45C0-BC80-6A18393B2F23}"/>
              </a:ext>
            </a:extLst>
          </p:cNvPr>
          <p:cNvSpPr txBox="1"/>
          <p:nvPr/>
        </p:nvSpPr>
        <p:spPr>
          <a:xfrm>
            <a:off x="10307623" y="6284617"/>
            <a:ext cx="1884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*详细解释参考原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endParaRPr lang="zh-CN" altLang="en-US" sz="14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CA5C5B1-BC05-45DD-9D47-C0D25E5C0ED4}"/>
              </a:ext>
            </a:extLst>
          </p:cNvPr>
          <p:cNvSpPr txBox="1"/>
          <p:nvPr/>
        </p:nvSpPr>
        <p:spPr>
          <a:xfrm>
            <a:off x="1822421" y="2255095"/>
            <a:ext cx="181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几何误差：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3DF646-9FB3-47BF-80A0-454B8A26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84768"/>
            <a:ext cx="2981326" cy="786935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04463A54-3467-467E-959A-673EDE4F143D}"/>
              </a:ext>
            </a:extLst>
          </p:cNvPr>
          <p:cNvSpPr txBox="1"/>
          <p:nvPr/>
        </p:nvSpPr>
        <p:spPr>
          <a:xfrm>
            <a:off x="1822421" y="3508903"/>
            <a:ext cx="181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光度误差：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5C11241-277C-4893-AD45-D1536DC77F9E}"/>
              </a:ext>
            </a:extLst>
          </p:cNvPr>
          <p:cNvSpPr txBox="1"/>
          <p:nvPr/>
        </p:nvSpPr>
        <p:spPr>
          <a:xfrm>
            <a:off x="1822420" y="4755406"/>
            <a:ext cx="181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优化目标：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936BFD-D159-4117-A58B-7CF270BD1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137" y="4795945"/>
            <a:ext cx="3737807" cy="52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5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95CF12D-DE24-430D-AF1F-DE9C9C328C58}"/>
              </a:ext>
            </a:extLst>
          </p:cNvPr>
          <p:cNvSpPr/>
          <p:nvPr/>
        </p:nvSpPr>
        <p:spPr>
          <a:xfrm>
            <a:off x="770313" y="985641"/>
            <a:ext cx="8656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ICP :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0B923E-F7AA-40DD-8653-646FF821B6CD}"/>
              </a:ext>
            </a:extLst>
          </p:cNvPr>
          <p:cNvGrpSpPr/>
          <p:nvPr/>
        </p:nvGrpSpPr>
        <p:grpSpPr>
          <a:xfrm>
            <a:off x="1342804" y="1714439"/>
            <a:ext cx="7511331" cy="369332"/>
            <a:chOff x="1357659" y="2181164"/>
            <a:chExt cx="7511331" cy="369332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A467526A-7A3A-4A66-B5E3-E03ED7551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57659" y="2232826"/>
              <a:ext cx="266007" cy="266007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4D70EE4-51B8-4849-A2CB-A032C39DC8C4}"/>
                </a:ext>
              </a:extLst>
            </p:cNvPr>
            <p:cNvSpPr/>
            <p:nvPr/>
          </p:nvSpPr>
          <p:spPr>
            <a:xfrm>
              <a:off x="1838122" y="2181164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KinectFusion</a:t>
              </a:r>
              <a:r>
                <a:rPr lang="en-US" altLang="zh-CN" baseline="3000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[1]</a:t>
              </a:r>
              <a:endParaRPr lang="zh-CN" altLang="en-US" baseline="300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BA4E8B6-CA6F-46E9-9DCE-6AF04E060508}"/>
              </a:ext>
            </a:extLst>
          </p:cNvPr>
          <p:cNvGrpSpPr/>
          <p:nvPr/>
        </p:nvGrpSpPr>
        <p:grpSpPr>
          <a:xfrm>
            <a:off x="1342804" y="2614081"/>
            <a:ext cx="7511331" cy="369332"/>
            <a:chOff x="1357659" y="2181164"/>
            <a:chExt cx="7511331" cy="369332"/>
          </a:xfrm>
        </p:grpSpPr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3075C1B4-5B03-4CF5-927A-5114B6D48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57659" y="2232826"/>
              <a:ext cx="266007" cy="266007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E05B62C-3393-424B-B1AE-982B16E4A653}"/>
                </a:ext>
              </a:extLst>
            </p:cNvPr>
            <p:cNvSpPr/>
            <p:nvPr/>
          </p:nvSpPr>
          <p:spPr>
            <a:xfrm>
              <a:off x="1838122" y="2181164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ElasticFusion</a:t>
              </a:r>
              <a:r>
                <a:rPr lang="en-US" altLang="zh-CN" baseline="3000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[2]</a:t>
              </a:r>
              <a:endParaRPr lang="zh-CN" altLang="en-US" baseline="300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652C360D-E6DD-43C9-87AF-44BD19C597CF}"/>
              </a:ext>
            </a:extLst>
          </p:cNvPr>
          <p:cNvSpPr/>
          <p:nvPr/>
        </p:nvSpPr>
        <p:spPr>
          <a:xfrm>
            <a:off x="770312" y="3468778"/>
            <a:ext cx="8656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RGB-D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图像对齐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: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C038908-21B0-4A05-B02D-3541882F1355}"/>
              </a:ext>
            </a:extLst>
          </p:cNvPr>
          <p:cNvGrpSpPr/>
          <p:nvPr/>
        </p:nvGrpSpPr>
        <p:grpSpPr>
          <a:xfrm>
            <a:off x="1342803" y="4235417"/>
            <a:ext cx="7511331" cy="369332"/>
            <a:chOff x="1357659" y="2181164"/>
            <a:chExt cx="7511331" cy="369332"/>
          </a:xfrm>
        </p:grpSpPr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3362006A-9134-46CF-ACE6-06FD5A84C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57659" y="2232826"/>
              <a:ext cx="266007" cy="266007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315999D-7465-41D5-860B-379F30AEA6D0}"/>
                </a:ext>
              </a:extLst>
            </p:cNvPr>
            <p:cNvSpPr/>
            <p:nvPr/>
          </p:nvSpPr>
          <p:spPr>
            <a:xfrm>
              <a:off x="1838122" y="2181164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BundleFusion</a:t>
              </a:r>
              <a:r>
                <a:rPr lang="en-US" altLang="zh-CN" baseline="3000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[3]</a:t>
              </a:r>
              <a:endParaRPr lang="zh-CN" altLang="en-US" baseline="300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313A38E5-DA3E-4BDE-8EBA-34822ABF25BE}"/>
              </a:ext>
            </a:extLst>
          </p:cNvPr>
          <p:cNvSpPr/>
          <p:nvPr/>
        </p:nvSpPr>
        <p:spPr>
          <a:xfrm>
            <a:off x="-194" y="5664348"/>
            <a:ext cx="12192000" cy="9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/>
                </a:solidFill>
              </a:rPr>
              <a:t>[1] Newcombe R A, Izadi S, Hilliges O, et al. Kinectfusion: Real-time dense surface mapping and tracking[C]//ISMAR. 2011, 11(2011): 127-136.</a:t>
            </a:r>
          </a:p>
          <a:p>
            <a:r>
              <a:rPr lang="en-US" altLang="zh-CN" sz="1400">
                <a:solidFill>
                  <a:schemeClr val="tx1"/>
                </a:solidFill>
              </a:rPr>
              <a:t>[2] Whelan T, Leutenegger S, Salas-Moreno R, et al. ElasticFusion: Dense SLAM without a pose graph[C]. Robotics: Science and Systems, 2015.</a:t>
            </a:r>
          </a:p>
          <a:p>
            <a:r>
              <a:rPr lang="en-US" altLang="zh-CN" sz="1400">
                <a:solidFill>
                  <a:schemeClr val="tx1"/>
                </a:solidFill>
              </a:rPr>
              <a:t>[3] Dai A, Nießner M, Zollhöfer M, et al. Bundlefusion: Real-time globally consistent 3d reconstruction using on-the-fly surface reintegration[J]. ACM Transactions on Graphics (ToG), 2017, 36(3): 24.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458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模型表示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C95877-64B6-4B50-BF7B-D01F2BCA45B5}"/>
              </a:ext>
            </a:extLst>
          </p:cNvPr>
          <p:cNvGrpSpPr/>
          <p:nvPr/>
        </p:nvGrpSpPr>
        <p:grpSpPr>
          <a:xfrm>
            <a:off x="1037987" y="1661702"/>
            <a:ext cx="7453960" cy="369332"/>
            <a:chOff x="704850" y="1520309"/>
            <a:chExt cx="7453960" cy="36933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014704B-4E45-4C33-A11E-FE427E30C482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36F786E-17AB-4BE8-9D40-50C8B3D7063B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与运动结构恢复（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SfM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）不同：渐进式在线重建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432C628-9060-4D25-B2E5-A7BBD208E3B6}"/>
              </a:ext>
            </a:extLst>
          </p:cNvPr>
          <p:cNvGrpSpPr/>
          <p:nvPr/>
        </p:nvGrpSpPr>
        <p:grpSpPr>
          <a:xfrm>
            <a:off x="1037987" y="2883655"/>
            <a:ext cx="7453960" cy="369332"/>
            <a:chOff x="704850" y="1520309"/>
            <a:chExt cx="7453960" cy="369332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992622BD-EE5A-40AC-A858-EB39E19CC70D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042944A-6D39-4816-99ED-09F609173D51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常见的模型表示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2778BB9-A097-4CB1-B83C-BEA38B168972}"/>
              </a:ext>
            </a:extLst>
          </p:cNvPr>
          <p:cNvGrpSpPr/>
          <p:nvPr/>
        </p:nvGrpSpPr>
        <p:grpSpPr>
          <a:xfrm>
            <a:off x="1934267" y="3699309"/>
            <a:ext cx="7610493" cy="369332"/>
            <a:chOff x="1934267" y="2647090"/>
            <a:chExt cx="7610493" cy="369332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D1758E1A-8DAC-4FF5-A3AD-314A7EC1F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4267" y="2689227"/>
              <a:ext cx="266008" cy="266008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9EF0F28-C48E-405D-B254-F4D80C9E3AE3}"/>
                </a:ext>
              </a:extLst>
            </p:cNvPr>
            <p:cNvSpPr/>
            <p:nvPr/>
          </p:nvSpPr>
          <p:spPr>
            <a:xfrm>
              <a:off x="2513892" y="2647090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TSDF </a:t>
              </a: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（截断符号距离函数表示）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2522B9D-4BDA-4547-9DD6-33139358372B}"/>
              </a:ext>
            </a:extLst>
          </p:cNvPr>
          <p:cNvGrpSpPr/>
          <p:nvPr/>
        </p:nvGrpSpPr>
        <p:grpSpPr>
          <a:xfrm>
            <a:off x="1934267" y="4428823"/>
            <a:ext cx="7610493" cy="369332"/>
            <a:chOff x="1934267" y="2647090"/>
            <a:chExt cx="7610493" cy="369332"/>
          </a:xfrm>
        </p:grpSpPr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A0165F6B-93FE-481B-81DA-0850F3F16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4267" y="2689227"/>
              <a:ext cx="266008" cy="266008"/>
            </a:xfrm>
            <a:prstGeom prst="rect">
              <a:avLst/>
            </a:prstGeom>
          </p:spPr>
        </p:pic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9591A40-47E0-422D-8EAD-75985FA530FA}"/>
                </a:ext>
              </a:extLst>
            </p:cNvPr>
            <p:cNvSpPr/>
            <p:nvPr/>
          </p:nvSpPr>
          <p:spPr>
            <a:xfrm>
              <a:off x="2513892" y="2647090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Surfel </a:t>
              </a: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（面元表示）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9E798D1-C638-48CE-B01F-D41D038EDF27}"/>
              </a:ext>
            </a:extLst>
          </p:cNvPr>
          <p:cNvGrpSpPr/>
          <p:nvPr/>
        </p:nvGrpSpPr>
        <p:grpSpPr>
          <a:xfrm>
            <a:off x="1990145" y="5212318"/>
            <a:ext cx="7554615" cy="369332"/>
            <a:chOff x="1990145" y="4160099"/>
            <a:chExt cx="7554615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56B97BC-03AB-4DFF-B4FA-74E1A2309F4D}"/>
                </a:ext>
              </a:extLst>
            </p:cNvPr>
            <p:cNvSpPr/>
            <p:nvPr/>
          </p:nvSpPr>
          <p:spPr>
            <a:xfrm>
              <a:off x="2513892" y="416009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Mesh </a:t>
              </a:r>
              <a:r>
                <a:rPr lang="zh-CN" altLang="en-US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（网格表示，但是这种表示方式不适合在线更新）</a:t>
              </a: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420CB63B-9026-49B1-BDCD-D706C69DC509}"/>
                </a:ext>
              </a:extLst>
            </p:cNvPr>
            <p:cNvSpPr/>
            <p:nvPr/>
          </p:nvSpPr>
          <p:spPr>
            <a:xfrm>
              <a:off x="1990145" y="4222745"/>
              <a:ext cx="154251" cy="215468"/>
            </a:xfrm>
            <a:custGeom>
              <a:avLst/>
              <a:gdLst>
                <a:gd name="connsiteX0" fmla="*/ 113756 w 227301"/>
                <a:gd name="connsiteY0" fmla="*/ 50700 h 248083"/>
                <a:gd name="connsiteX1" fmla="*/ 63773 w 227301"/>
                <a:gd name="connsiteY1" fmla="*/ 71191 h 248083"/>
                <a:gd name="connsiteX2" fmla="*/ 43066 w 227301"/>
                <a:gd name="connsiteY2" fmla="*/ 120684 h 248083"/>
                <a:gd name="connsiteX3" fmla="*/ 63773 w 227301"/>
                <a:gd name="connsiteY3" fmla="*/ 170167 h 248083"/>
                <a:gd name="connsiteX4" fmla="*/ 113756 w 227301"/>
                <a:gd name="connsiteY4" fmla="*/ 190657 h 248083"/>
                <a:gd name="connsiteX5" fmla="*/ 163739 w 227301"/>
                <a:gd name="connsiteY5" fmla="*/ 170167 h 248083"/>
                <a:gd name="connsiteX6" fmla="*/ 184446 w 227301"/>
                <a:gd name="connsiteY6" fmla="*/ 120684 h 248083"/>
                <a:gd name="connsiteX7" fmla="*/ 163739 w 227301"/>
                <a:gd name="connsiteY7" fmla="*/ 71191 h 248083"/>
                <a:gd name="connsiteX8" fmla="*/ 113756 w 227301"/>
                <a:gd name="connsiteY8" fmla="*/ 50701 h 248083"/>
                <a:gd name="connsiteX9" fmla="*/ 113756 w 227301"/>
                <a:gd name="connsiteY9" fmla="*/ 175893 h 248083"/>
                <a:gd name="connsiteX10" fmla="*/ 57977 w 227301"/>
                <a:gd name="connsiteY10" fmla="*/ 120684 h 248083"/>
                <a:gd name="connsiteX11" fmla="*/ 113756 w 227301"/>
                <a:gd name="connsiteY11" fmla="*/ 65464 h 248083"/>
                <a:gd name="connsiteX12" fmla="*/ 169536 w 227301"/>
                <a:gd name="connsiteY12" fmla="*/ 120684 h 248083"/>
                <a:gd name="connsiteX13" fmla="*/ 113756 w 227301"/>
                <a:gd name="connsiteY13" fmla="*/ 175893 h 248083"/>
                <a:gd name="connsiteX14" fmla="*/ 114589 w 227301"/>
                <a:gd name="connsiteY14" fmla="*/ 32624 h 248083"/>
                <a:gd name="connsiteX15" fmla="*/ 122043 w 227301"/>
                <a:gd name="connsiteY15" fmla="*/ 25242 h 248083"/>
                <a:gd name="connsiteX16" fmla="*/ 122043 w 227301"/>
                <a:gd name="connsiteY16" fmla="*/ 7387 h 248083"/>
                <a:gd name="connsiteX17" fmla="*/ 114590 w 227301"/>
                <a:gd name="connsiteY17" fmla="*/ 5 h 248083"/>
                <a:gd name="connsiteX18" fmla="*/ 107132 w 227301"/>
                <a:gd name="connsiteY18" fmla="*/ 7387 h 248083"/>
                <a:gd name="connsiteX19" fmla="*/ 107132 w 227301"/>
                <a:gd name="connsiteY19" fmla="*/ 25242 h 248083"/>
                <a:gd name="connsiteX20" fmla="*/ 114590 w 227301"/>
                <a:gd name="connsiteY20" fmla="*/ 32624 h 248083"/>
                <a:gd name="connsiteX21" fmla="*/ 51937 w 227301"/>
                <a:gd name="connsiteY21" fmla="*/ 57638 h 248083"/>
                <a:gd name="connsiteX22" fmla="*/ 57209 w 227301"/>
                <a:gd name="connsiteY22" fmla="*/ 55467 h 248083"/>
                <a:gd name="connsiteX23" fmla="*/ 57209 w 227301"/>
                <a:gd name="connsiteY23" fmla="*/ 45035 h 248083"/>
                <a:gd name="connsiteX24" fmla="*/ 44454 w 227301"/>
                <a:gd name="connsiteY24" fmla="*/ 32402 h 248083"/>
                <a:gd name="connsiteX25" fmla="*/ 33911 w 227301"/>
                <a:gd name="connsiteY25" fmla="*/ 32402 h 248083"/>
                <a:gd name="connsiteX26" fmla="*/ 33835 w 227301"/>
                <a:gd name="connsiteY26" fmla="*/ 42768 h 248083"/>
                <a:gd name="connsiteX27" fmla="*/ 33911 w 227301"/>
                <a:gd name="connsiteY27" fmla="*/ 42844 h 248083"/>
                <a:gd name="connsiteX28" fmla="*/ 46665 w 227301"/>
                <a:gd name="connsiteY28" fmla="*/ 55468 h 248083"/>
                <a:gd name="connsiteX29" fmla="*/ 51937 w 227301"/>
                <a:gd name="connsiteY29" fmla="*/ 57638 h 248083"/>
                <a:gd name="connsiteX30" fmla="*/ 25504 w 227301"/>
                <a:gd name="connsiteY30" fmla="*/ 104405 h 248083"/>
                <a:gd name="connsiteX31" fmla="*/ 7463 w 227301"/>
                <a:gd name="connsiteY31" fmla="*/ 104405 h 248083"/>
                <a:gd name="connsiteX32" fmla="*/ 5 w 227301"/>
                <a:gd name="connsiteY32" fmla="*/ 111787 h 248083"/>
                <a:gd name="connsiteX33" fmla="*/ 7463 w 227301"/>
                <a:gd name="connsiteY33" fmla="*/ 119170 h 248083"/>
                <a:gd name="connsiteX34" fmla="*/ 25505 w 227301"/>
                <a:gd name="connsiteY34" fmla="*/ 119170 h 248083"/>
                <a:gd name="connsiteX35" fmla="*/ 32963 w 227301"/>
                <a:gd name="connsiteY35" fmla="*/ 111787 h 248083"/>
                <a:gd name="connsiteX36" fmla="*/ 25505 w 227301"/>
                <a:gd name="connsiteY36" fmla="*/ 104405 h 248083"/>
                <a:gd name="connsiteX37" fmla="*/ 220049 w 227301"/>
                <a:gd name="connsiteY37" fmla="*/ 106051 h 248083"/>
                <a:gd name="connsiteX38" fmla="*/ 202008 w 227301"/>
                <a:gd name="connsiteY38" fmla="*/ 106051 h 248083"/>
                <a:gd name="connsiteX39" fmla="*/ 194549 w 227301"/>
                <a:gd name="connsiteY39" fmla="*/ 113433 h 248083"/>
                <a:gd name="connsiteX40" fmla="*/ 202008 w 227301"/>
                <a:gd name="connsiteY40" fmla="*/ 120816 h 248083"/>
                <a:gd name="connsiteX41" fmla="*/ 220049 w 227301"/>
                <a:gd name="connsiteY41" fmla="*/ 120816 h 248083"/>
                <a:gd name="connsiteX42" fmla="*/ 227507 w 227301"/>
                <a:gd name="connsiteY42" fmla="*/ 113433 h 248083"/>
                <a:gd name="connsiteX43" fmla="*/ 220049 w 227301"/>
                <a:gd name="connsiteY43" fmla="*/ 106051 h 248083"/>
                <a:gd name="connsiteX44" fmla="*/ 176746 w 227301"/>
                <a:gd name="connsiteY44" fmla="*/ 58799 h 248083"/>
                <a:gd name="connsiteX45" fmla="*/ 182017 w 227301"/>
                <a:gd name="connsiteY45" fmla="*/ 56638 h 248083"/>
                <a:gd name="connsiteX46" fmla="*/ 194777 w 227301"/>
                <a:gd name="connsiteY46" fmla="*/ 44005 h 248083"/>
                <a:gd name="connsiteX47" fmla="*/ 194777 w 227301"/>
                <a:gd name="connsiteY47" fmla="*/ 33563 h 248083"/>
                <a:gd name="connsiteX48" fmla="*/ 184229 w 227301"/>
                <a:gd name="connsiteY48" fmla="*/ 33563 h 248083"/>
                <a:gd name="connsiteX49" fmla="*/ 171474 w 227301"/>
                <a:gd name="connsiteY49" fmla="*/ 46196 h 248083"/>
                <a:gd name="connsiteX50" fmla="*/ 171474 w 227301"/>
                <a:gd name="connsiteY50" fmla="*/ 56638 h 248083"/>
                <a:gd name="connsiteX51" fmla="*/ 176745 w 227301"/>
                <a:gd name="connsiteY51" fmla="*/ 58799 h 248083"/>
                <a:gd name="connsiteX52" fmla="*/ 141275 w 227301"/>
                <a:gd name="connsiteY52" fmla="*/ 205371 h 248083"/>
                <a:gd name="connsiteX53" fmla="*/ 86237 w 227301"/>
                <a:gd name="connsiteY53" fmla="*/ 205371 h 248083"/>
                <a:gd name="connsiteX54" fmla="*/ 78780 w 227301"/>
                <a:gd name="connsiteY54" fmla="*/ 212753 h 248083"/>
                <a:gd name="connsiteX55" fmla="*/ 86237 w 227301"/>
                <a:gd name="connsiteY55" fmla="*/ 220135 h 248083"/>
                <a:gd name="connsiteX56" fmla="*/ 141275 w 227301"/>
                <a:gd name="connsiteY56" fmla="*/ 220135 h 248083"/>
                <a:gd name="connsiteX57" fmla="*/ 148732 w 227301"/>
                <a:gd name="connsiteY57" fmla="*/ 212753 h 248083"/>
                <a:gd name="connsiteX58" fmla="*/ 141275 w 227301"/>
                <a:gd name="connsiteY58" fmla="*/ 205371 h 248083"/>
                <a:gd name="connsiteX59" fmla="*/ 131312 w 227301"/>
                <a:gd name="connsiteY59" fmla="*/ 233425 h 248083"/>
                <a:gd name="connsiteX60" fmla="*/ 96200 w 227301"/>
                <a:gd name="connsiteY60" fmla="*/ 233425 h 248083"/>
                <a:gd name="connsiteX61" fmla="*/ 88742 w 227301"/>
                <a:gd name="connsiteY61" fmla="*/ 240807 h 248083"/>
                <a:gd name="connsiteX62" fmla="*/ 96200 w 227301"/>
                <a:gd name="connsiteY62" fmla="*/ 248189 h 248083"/>
                <a:gd name="connsiteX63" fmla="*/ 131312 w 227301"/>
                <a:gd name="connsiteY63" fmla="*/ 248189 h 248083"/>
                <a:gd name="connsiteX64" fmla="*/ 138770 w 227301"/>
                <a:gd name="connsiteY64" fmla="*/ 240807 h 248083"/>
                <a:gd name="connsiteX65" fmla="*/ 131312 w 227301"/>
                <a:gd name="connsiteY65" fmla="*/ 233425 h 248083"/>
                <a:gd name="connsiteX0" fmla="*/ 113751 w 227502"/>
                <a:gd name="connsiteY0" fmla="*/ 50695 h 248184"/>
                <a:gd name="connsiteX1" fmla="*/ 63768 w 227502"/>
                <a:gd name="connsiteY1" fmla="*/ 71186 h 248184"/>
                <a:gd name="connsiteX2" fmla="*/ 43061 w 227502"/>
                <a:gd name="connsiteY2" fmla="*/ 120679 h 248184"/>
                <a:gd name="connsiteX3" fmla="*/ 63768 w 227502"/>
                <a:gd name="connsiteY3" fmla="*/ 170162 h 248184"/>
                <a:gd name="connsiteX4" fmla="*/ 113751 w 227502"/>
                <a:gd name="connsiteY4" fmla="*/ 190652 h 248184"/>
                <a:gd name="connsiteX5" fmla="*/ 163734 w 227502"/>
                <a:gd name="connsiteY5" fmla="*/ 170162 h 248184"/>
                <a:gd name="connsiteX6" fmla="*/ 184441 w 227502"/>
                <a:gd name="connsiteY6" fmla="*/ 120679 h 248184"/>
                <a:gd name="connsiteX7" fmla="*/ 163734 w 227502"/>
                <a:gd name="connsiteY7" fmla="*/ 71186 h 248184"/>
                <a:gd name="connsiteX8" fmla="*/ 113751 w 227502"/>
                <a:gd name="connsiteY8" fmla="*/ 50696 h 248184"/>
                <a:gd name="connsiteX9" fmla="*/ 113751 w 227502"/>
                <a:gd name="connsiteY9" fmla="*/ 50695 h 248184"/>
                <a:gd name="connsiteX10" fmla="*/ 113751 w 227502"/>
                <a:gd name="connsiteY10" fmla="*/ 175888 h 248184"/>
                <a:gd name="connsiteX11" fmla="*/ 57972 w 227502"/>
                <a:gd name="connsiteY11" fmla="*/ 120679 h 248184"/>
                <a:gd name="connsiteX12" fmla="*/ 113751 w 227502"/>
                <a:gd name="connsiteY12" fmla="*/ 65459 h 248184"/>
                <a:gd name="connsiteX13" fmla="*/ 169531 w 227502"/>
                <a:gd name="connsiteY13" fmla="*/ 120679 h 248184"/>
                <a:gd name="connsiteX14" fmla="*/ 113751 w 227502"/>
                <a:gd name="connsiteY14" fmla="*/ 175888 h 248184"/>
                <a:gd name="connsiteX15" fmla="*/ 114584 w 227502"/>
                <a:gd name="connsiteY15" fmla="*/ 32619 h 248184"/>
                <a:gd name="connsiteX16" fmla="*/ 122038 w 227502"/>
                <a:gd name="connsiteY16" fmla="*/ 25237 h 248184"/>
                <a:gd name="connsiteX17" fmla="*/ 114585 w 227502"/>
                <a:gd name="connsiteY17" fmla="*/ 0 h 248184"/>
                <a:gd name="connsiteX18" fmla="*/ 107127 w 227502"/>
                <a:gd name="connsiteY18" fmla="*/ 7382 h 248184"/>
                <a:gd name="connsiteX19" fmla="*/ 107127 w 227502"/>
                <a:gd name="connsiteY19" fmla="*/ 25237 h 248184"/>
                <a:gd name="connsiteX20" fmla="*/ 114585 w 227502"/>
                <a:gd name="connsiteY20" fmla="*/ 32619 h 248184"/>
                <a:gd name="connsiteX21" fmla="*/ 114584 w 227502"/>
                <a:gd name="connsiteY21" fmla="*/ 32619 h 248184"/>
                <a:gd name="connsiteX22" fmla="*/ 51932 w 227502"/>
                <a:gd name="connsiteY22" fmla="*/ 57633 h 248184"/>
                <a:gd name="connsiteX23" fmla="*/ 57204 w 227502"/>
                <a:gd name="connsiteY23" fmla="*/ 55462 h 248184"/>
                <a:gd name="connsiteX24" fmla="*/ 57204 w 227502"/>
                <a:gd name="connsiteY24" fmla="*/ 45030 h 248184"/>
                <a:gd name="connsiteX25" fmla="*/ 44449 w 227502"/>
                <a:gd name="connsiteY25" fmla="*/ 32397 h 248184"/>
                <a:gd name="connsiteX26" fmla="*/ 33906 w 227502"/>
                <a:gd name="connsiteY26" fmla="*/ 32397 h 248184"/>
                <a:gd name="connsiteX27" fmla="*/ 33830 w 227502"/>
                <a:gd name="connsiteY27" fmla="*/ 42763 h 248184"/>
                <a:gd name="connsiteX28" fmla="*/ 33906 w 227502"/>
                <a:gd name="connsiteY28" fmla="*/ 42839 h 248184"/>
                <a:gd name="connsiteX29" fmla="*/ 46660 w 227502"/>
                <a:gd name="connsiteY29" fmla="*/ 55463 h 248184"/>
                <a:gd name="connsiteX30" fmla="*/ 51932 w 227502"/>
                <a:gd name="connsiteY30" fmla="*/ 57633 h 248184"/>
                <a:gd name="connsiteX31" fmla="*/ 25499 w 227502"/>
                <a:gd name="connsiteY31" fmla="*/ 104400 h 248184"/>
                <a:gd name="connsiteX32" fmla="*/ 7458 w 227502"/>
                <a:gd name="connsiteY32" fmla="*/ 104400 h 248184"/>
                <a:gd name="connsiteX33" fmla="*/ 0 w 227502"/>
                <a:gd name="connsiteY33" fmla="*/ 111782 h 248184"/>
                <a:gd name="connsiteX34" fmla="*/ 7458 w 227502"/>
                <a:gd name="connsiteY34" fmla="*/ 119165 h 248184"/>
                <a:gd name="connsiteX35" fmla="*/ 25500 w 227502"/>
                <a:gd name="connsiteY35" fmla="*/ 119165 h 248184"/>
                <a:gd name="connsiteX36" fmla="*/ 32958 w 227502"/>
                <a:gd name="connsiteY36" fmla="*/ 111782 h 248184"/>
                <a:gd name="connsiteX37" fmla="*/ 25500 w 227502"/>
                <a:gd name="connsiteY37" fmla="*/ 104400 h 248184"/>
                <a:gd name="connsiteX38" fmla="*/ 25499 w 227502"/>
                <a:gd name="connsiteY38" fmla="*/ 104400 h 248184"/>
                <a:gd name="connsiteX39" fmla="*/ 220044 w 227502"/>
                <a:gd name="connsiteY39" fmla="*/ 106046 h 248184"/>
                <a:gd name="connsiteX40" fmla="*/ 202003 w 227502"/>
                <a:gd name="connsiteY40" fmla="*/ 106046 h 248184"/>
                <a:gd name="connsiteX41" fmla="*/ 194544 w 227502"/>
                <a:gd name="connsiteY41" fmla="*/ 113428 h 248184"/>
                <a:gd name="connsiteX42" fmla="*/ 202003 w 227502"/>
                <a:gd name="connsiteY42" fmla="*/ 120811 h 248184"/>
                <a:gd name="connsiteX43" fmla="*/ 220044 w 227502"/>
                <a:gd name="connsiteY43" fmla="*/ 120811 h 248184"/>
                <a:gd name="connsiteX44" fmla="*/ 227502 w 227502"/>
                <a:gd name="connsiteY44" fmla="*/ 113428 h 248184"/>
                <a:gd name="connsiteX45" fmla="*/ 220044 w 227502"/>
                <a:gd name="connsiteY45" fmla="*/ 106046 h 248184"/>
                <a:gd name="connsiteX46" fmla="*/ 176741 w 227502"/>
                <a:gd name="connsiteY46" fmla="*/ 58794 h 248184"/>
                <a:gd name="connsiteX47" fmla="*/ 182012 w 227502"/>
                <a:gd name="connsiteY47" fmla="*/ 56633 h 248184"/>
                <a:gd name="connsiteX48" fmla="*/ 194772 w 227502"/>
                <a:gd name="connsiteY48" fmla="*/ 44000 h 248184"/>
                <a:gd name="connsiteX49" fmla="*/ 194772 w 227502"/>
                <a:gd name="connsiteY49" fmla="*/ 33558 h 248184"/>
                <a:gd name="connsiteX50" fmla="*/ 184224 w 227502"/>
                <a:gd name="connsiteY50" fmla="*/ 33558 h 248184"/>
                <a:gd name="connsiteX51" fmla="*/ 171469 w 227502"/>
                <a:gd name="connsiteY51" fmla="*/ 46191 h 248184"/>
                <a:gd name="connsiteX52" fmla="*/ 171469 w 227502"/>
                <a:gd name="connsiteY52" fmla="*/ 56633 h 248184"/>
                <a:gd name="connsiteX53" fmla="*/ 176740 w 227502"/>
                <a:gd name="connsiteY53" fmla="*/ 58794 h 248184"/>
                <a:gd name="connsiteX54" fmla="*/ 176741 w 227502"/>
                <a:gd name="connsiteY54" fmla="*/ 58794 h 248184"/>
                <a:gd name="connsiteX55" fmla="*/ 141270 w 227502"/>
                <a:gd name="connsiteY55" fmla="*/ 205366 h 248184"/>
                <a:gd name="connsiteX56" fmla="*/ 86232 w 227502"/>
                <a:gd name="connsiteY56" fmla="*/ 205366 h 248184"/>
                <a:gd name="connsiteX57" fmla="*/ 78775 w 227502"/>
                <a:gd name="connsiteY57" fmla="*/ 212748 h 248184"/>
                <a:gd name="connsiteX58" fmla="*/ 86232 w 227502"/>
                <a:gd name="connsiteY58" fmla="*/ 220130 h 248184"/>
                <a:gd name="connsiteX59" fmla="*/ 141270 w 227502"/>
                <a:gd name="connsiteY59" fmla="*/ 220130 h 248184"/>
                <a:gd name="connsiteX60" fmla="*/ 148727 w 227502"/>
                <a:gd name="connsiteY60" fmla="*/ 212748 h 248184"/>
                <a:gd name="connsiteX61" fmla="*/ 141270 w 227502"/>
                <a:gd name="connsiteY61" fmla="*/ 205366 h 248184"/>
                <a:gd name="connsiteX62" fmla="*/ 131307 w 227502"/>
                <a:gd name="connsiteY62" fmla="*/ 233420 h 248184"/>
                <a:gd name="connsiteX63" fmla="*/ 96195 w 227502"/>
                <a:gd name="connsiteY63" fmla="*/ 233420 h 248184"/>
                <a:gd name="connsiteX64" fmla="*/ 88737 w 227502"/>
                <a:gd name="connsiteY64" fmla="*/ 240802 h 248184"/>
                <a:gd name="connsiteX65" fmla="*/ 96195 w 227502"/>
                <a:gd name="connsiteY65" fmla="*/ 248184 h 248184"/>
                <a:gd name="connsiteX66" fmla="*/ 131307 w 227502"/>
                <a:gd name="connsiteY66" fmla="*/ 248184 h 248184"/>
                <a:gd name="connsiteX67" fmla="*/ 138765 w 227502"/>
                <a:gd name="connsiteY67" fmla="*/ 240802 h 248184"/>
                <a:gd name="connsiteX68" fmla="*/ 131307 w 227502"/>
                <a:gd name="connsiteY68" fmla="*/ 233420 h 248184"/>
                <a:gd name="connsiteX0" fmla="*/ 113751 w 227502"/>
                <a:gd name="connsiteY0" fmla="*/ 43313 h 240802"/>
                <a:gd name="connsiteX1" fmla="*/ 63768 w 227502"/>
                <a:gd name="connsiteY1" fmla="*/ 63804 h 240802"/>
                <a:gd name="connsiteX2" fmla="*/ 43061 w 227502"/>
                <a:gd name="connsiteY2" fmla="*/ 113297 h 240802"/>
                <a:gd name="connsiteX3" fmla="*/ 63768 w 227502"/>
                <a:gd name="connsiteY3" fmla="*/ 162780 h 240802"/>
                <a:gd name="connsiteX4" fmla="*/ 113751 w 227502"/>
                <a:gd name="connsiteY4" fmla="*/ 183270 h 240802"/>
                <a:gd name="connsiteX5" fmla="*/ 163734 w 227502"/>
                <a:gd name="connsiteY5" fmla="*/ 162780 h 240802"/>
                <a:gd name="connsiteX6" fmla="*/ 184441 w 227502"/>
                <a:gd name="connsiteY6" fmla="*/ 113297 h 240802"/>
                <a:gd name="connsiteX7" fmla="*/ 163734 w 227502"/>
                <a:gd name="connsiteY7" fmla="*/ 63804 h 240802"/>
                <a:gd name="connsiteX8" fmla="*/ 113751 w 227502"/>
                <a:gd name="connsiteY8" fmla="*/ 43314 h 240802"/>
                <a:gd name="connsiteX9" fmla="*/ 113751 w 227502"/>
                <a:gd name="connsiteY9" fmla="*/ 43313 h 240802"/>
                <a:gd name="connsiteX10" fmla="*/ 113751 w 227502"/>
                <a:gd name="connsiteY10" fmla="*/ 168506 h 240802"/>
                <a:gd name="connsiteX11" fmla="*/ 57972 w 227502"/>
                <a:gd name="connsiteY11" fmla="*/ 113297 h 240802"/>
                <a:gd name="connsiteX12" fmla="*/ 113751 w 227502"/>
                <a:gd name="connsiteY12" fmla="*/ 58077 h 240802"/>
                <a:gd name="connsiteX13" fmla="*/ 169531 w 227502"/>
                <a:gd name="connsiteY13" fmla="*/ 113297 h 240802"/>
                <a:gd name="connsiteX14" fmla="*/ 113751 w 227502"/>
                <a:gd name="connsiteY14" fmla="*/ 168506 h 240802"/>
                <a:gd name="connsiteX15" fmla="*/ 114584 w 227502"/>
                <a:gd name="connsiteY15" fmla="*/ 25237 h 240802"/>
                <a:gd name="connsiteX16" fmla="*/ 122038 w 227502"/>
                <a:gd name="connsiteY16" fmla="*/ 17855 h 240802"/>
                <a:gd name="connsiteX17" fmla="*/ 107127 w 227502"/>
                <a:gd name="connsiteY17" fmla="*/ 0 h 240802"/>
                <a:gd name="connsiteX18" fmla="*/ 107127 w 227502"/>
                <a:gd name="connsiteY18" fmla="*/ 17855 h 240802"/>
                <a:gd name="connsiteX19" fmla="*/ 114585 w 227502"/>
                <a:gd name="connsiteY19" fmla="*/ 25237 h 240802"/>
                <a:gd name="connsiteX20" fmla="*/ 114584 w 227502"/>
                <a:gd name="connsiteY20" fmla="*/ 25237 h 240802"/>
                <a:gd name="connsiteX21" fmla="*/ 51932 w 227502"/>
                <a:gd name="connsiteY21" fmla="*/ 50251 h 240802"/>
                <a:gd name="connsiteX22" fmla="*/ 57204 w 227502"/>
                <a:gd name="connsiteY22" fmla="*/ 48080 h 240802"/>
                <a:gd name="connsiteX23" fmla="*/ 57204 w 227502"/>
                <a:gd name="connsiteY23" fmla="*/ 37648 h 240802"/>
                <a:gd name="connsiteX24" fmla="*/ 44449 w 227502"/>
                <a:gd name="connsiteY24" fmla="*/ 25015 h 240802"/>
                <a:gd name="connsiteX25" fmla="*/ 33906 w 227502"/>
                <a:gd name="connsiteY25" fmla="*/ 25015 h 240802"/>
                <a:gd name="connsiteX26" fmla="*/ 33830 w 227502"/>
                <a:gd name="connsiteY26" fmla="*/ 35381 h 240802"/>
                <a:gd name="connsiteX27" fmla="*/ 33906 w 227502"/>
                <a:gd name="connsiteY27" fmla="*/ 35457 h 240802"/>
                <a:gd name="connsiteX28" fmla="*/ 46660 w 227502"/>
                <a:gd name="connsiteY28" fmla="*/ 48081 h 240802"/>
                <a:gd name="connsiteX29" fmla="*/ 51932 w 227502"/>
                <a:gd name="connsiteY29" fmla="*/ 50251 h 240802"/>
                <a:gd name="connsiteX30" fmla="*/ 25499 w 227502"/>
                <a:gd name="connsiteY30" fmla="*/ 97018 h 240802"/>
                <a:gd name="connsiteX31" fmla="*/ 7458 w 227502"/>
                <a:gd name="connsiteY31" fmla="*/ 97018 h 240802"/>
                <a:gd name="connsiteX32" fmla="*/ 0 w 227502"/>
                <a:gd name="connsiteY32" fmla="*/ 104400 h 240802"/>
                <a:gd name="connsiteX33" fmla="*/ 7458 w 227502"/>
                <a:gd name="connsiteY33" fmla="*/ 111783 h 240802"/>
                <a:gd name="connsiteX34" fmla="*/ 25500 w 227502"/>
                <a:gd name="connsiteY34" fmla="*/ 111783 h 240802"/>
                <a:gd name="connsiteX35" fmla="*/ 32958 w 227502"/>
                <a:gd name="connsiteY35" fmla="*/ 104400 h 240802"/>
                <a:gd name="connsiteX36" fmla="*/ 25500 w 227502"/>
                <a:gd name="connsiteY36" fmla="*/ 97018 h 240802"/>
                <a:gd name="connsiteX37" fmla="*/ 25499 w 227502"/>
                <a:gd name="connsiteY37" fmla="*/ 97018 h 240802"/>
                <a:gd name="connsiteX38" fmla="*/ 220044 w 227502"/>
                <a:gd name="connsiteY38" fmla="*/ 98664 h 240802"/>
                <a:gd name="connsiteX39" fmla="*/ 202003 w 227502"/>
                <a:gd name="connsiteY39" fmla="*/ 98664 h 240802"/>
                <a:gd name="connsiteX40" fmla="*/ 194544 w 227502"/>
                <a:gd name="connsiteY40" fmla="*/ 106046 h 240802"/>
                <a:gd name="connsiteX41" fmla="*/ 202003 w 227502"/>
                <a:gd name="connsiteY41" fmla="*/ 113429 h 240802"/>
                <a:gd name="connsiteX42" fmla="*/ 220044 w 227502"/>
                <a:gd name="connsiteY42" fmla="*/ 113429 h 240802"/>
                <a:gd name="connsiteX43" fmla="*/ 227502 w 227502"/>
                <a:gd name="connsiteY43" fmla="*/ 106046 h 240802"/>
                <a:gd name="connsiteX44" fmla="*/ 220044 w 227502"/>
                <a:gd name="connsiteY44" fmla="*/ 98664 h 240802"/>
                <a:gd name="connsiteX45" fmla="*/ 176741 w 227502"/>
                <a:gd name="connsiteY45" fmla="*/ 51412 h 240802"/>
                <a:gd name="connsiteX46" fmla="*/ 182012 w 227502"/>
                <a:gd name="connsiteY46" fmla="*/ 49251 h 240802"/>
                <a:gd name="connsiteX47" fmla="*/ 194772 w 227502"/>
                <a:gd name="connsiteY47" fmla="*/ 36618 h 240802"/>
                <a:gd name="connsiteX48" fmla="*/ 194772 w 227502"/>
                <a:gd name="connsiteY48" fmla="*/ 26176 h 240802"/>
                <a:gd name="connsiteX49" fmla="*/ 184224 w 227502"/>
                <a:gd name="connsiteY49" fmla="*/ 26176 h 240802"/>
                <a:gd name="connsiteX50" fmla="*/ 171469 w 227502"/>
                <a:gd name="connsiteY50" fmla="*/ 38809 h 240802"/>
                <a:gd name="connsiteX51" fmla="*/ 171469 w 227502"/>
                <a:gd name="connsiteY51" fmla="*/ 49251 h 240802"/>
                <a:gd name="connsiteX52" fmla="*/ 176740 w 227502"/>
                <a:gd name="connsiteY52" fmla="*/ 51412 h 240802"/>
                <a:gd name="connsiteX53" fmla="*/ 176741 w 227502"/>
                <a:gd name="connsiteY53" fmla="*/ 51412 h 240802"/>
                <a:gd name="connsiteX54" fmla="*/ 141270 w 227502"/>
                <a:gd name="connsiteY54" fmla="*/ 197984 h 240802"/>
                <a:gd name="connsiteX55" fmla="*/ 86232 w 227502"/>
                <a:gd name="connsiteY55" fmla="*/ 197984 h 240802"/>
                <a:gd name="connsiteX56" fmla="*/ 78775 w 227502"/>
                <a:gd name="connsiteY56" fmla="*/ 205366 h 240802"/>
                <a:gd name="connsiteX57" fmla="*/ 86232 w 227502"/>
                <a:gd name="connsiteY57" fmla="*/ 212748 h 240802"/>
                <a:gd name="connsiteX58" fmla="*/ 141270 w 227502"/>
                <a:gd name="connsiteY58" fmla="*/ 212748 h 240802"/>
                <a:gd name="connsiteX59" fmla="*/ 148727 w 227502"/>
                <a:gd name="connsiteY59" fmla="*/ 205366 h 240802"/>
                <a:gd name="connsiteX60" fmla="*/ 141270 w 227502"/>
                <a:gd name="connsiteY60" fmla="*/ 197984 h 240802"/>
                <a:gd name="connsiteX61" fmla="*/ 131307 w 227502"/>
                <a:gd name="connsiteY61" fmla="*/ 226038 h 240802"/>
                <a:gd name="connsiteX62" fmla="*/ 96195 w 227502"/>
                <a:gd name="connsiteY62" fmla="*/ 226038 h 240802"/>
                <a:gd name="connsiteX63" fmla="*/ 88737 w 227502"/>
                <a:gd name="connsiteY63" fmla="*/ 233420 h 240802"/>
                <a:gd name="connsiteX64" fmla="*/ 96195 w 227502"/>
                <a:gd name="connsiteY64" fmla="*/ 240802 h 240802"/>
                <a:gd name="connsiteX65" fmla="*/ 131307 w 227502"/>
                <a:gd name="connsiteY65" fmla="*/ 240802 h 240802"/>
                <a:gd name="connsiteX66" fmla="*/ 138765 w 227502"/>
                <a:gd name="connsiteY66" fmla="*/ 233420 h 240802"/>
                <a:gd name="connsiteX67" fmla="*/ 131307 w 227502"/>
                <a:gd name="connsiteY67" fmla="*/ 226038 h 240802"/>
                <a:gd name="connsiteX0" fmla="*/ 113751 w 227502"/>
                <a:gd name="connsiteY0" fmla="*/ 25458 h 222947"/>
                <a:gd name="connsiteX1" fmla="*/ 63768 w 227502"/>
                <a:gd name="connsiteY1" fmla="*/ 45949 h 222947"/>
                <a:gd name="connsiteX2" fmla="*/ 43061 w 227502"/>
                <a:gd name="connsiteY2" fmla="*/ 95442 h 222947"/>
                <a:gd name="connsiteX3" fmla="*/ 63768 w 227502"/>
                <a:gd name="connsiteY3" fmla="*/ 144925 h 222947"/>
                <a:gd name="connsiteX4" fmla="*/ 113751 w 227502"/>
                <a:gd name="connsiteY4" fmla="*/ 165415 h 222947"/>
                <a:gd name="connsiteX5" fmla="*/ 163734 w 227502"/>
                <a:gd name="connsiteY5" fmla="*/ 144925 h 222947"/>
                <a:gd name="connsiteX6" fmla="*/ 184441 w 227502"/>
                <a:gd name="connsiteY6" fmla="*/ 95442 h 222947"/>
                <a:gd name="connsiteX7" fmla="*/ 163734 w 227502"/>
                <a:gd name="connsiteY7" fmla="*/ 45949 h 222947"/>
                <a:gd name="connsiteX8" fmla="*/ 113751 w 227502"/>
                <a:gd name="connsiteY8" fmla="*/ 25459 h 222947"/>
                <a:gd name="connsiteX9" fmla="*/ 113751 w 227502"/>
                <a:gd name="connsiteY9" fmla="*/ 25458 h 222947"/>
                <a:gd name="connsiteX10" fmla="*/ 113751 w 227502"/>
                <a:gd name="connsiteY10" fmla="*/ 150651 h 222947"/>
                <a:gd name="connsiteX11" fmla="*/ 57972 w 227502"/>
                <a:gd name="connsiteY11" fmla="*/ 95442 h 222947"/>
                <a:gd name="connsiteX12" fmla="*/ 113751 w 227502"/>
                <a:gd name="connsiteY12" fmla="*/ 40222 h 222947"/>
                <a:gd name="connsiteX13" fmla="*/ 169531 w 227502"/>
                <a:gd name="connsiteY13" fmla="*/ 95442 h 222947"/>
                <a:gd name="connsiteX14" fmla="*/ 113751 w 227502"/>
                <a:gd name="connsiteY14" fmla="*/ 150651 h 222947"/>
                <a:gd name="connsiteX15" fmla="*/ 114584 w 227502"/>
                <a:gd name="connsiteY15" fmla="*/ 7382 h 222947"/>
                <a:gd name="connsiteX16" fmla="*/ 122038 w 227502"/>
                <a:gd name="connsiteY16" fmla="*/ 0 h 222947"/>
                <a:gd name="connsiteX17" fmla="*/ 107127 w 227502"/>
                <a:gd name="connsiteY17" fmla="*/ 0 h 222947"/>
                <a:gd name="connsiteX18" fmla="*/ 114585 w 227502"/>
                <a:gd name="connsiteY18" fmla="*/ 7382 h 222947"/>
                <a:gd name="connsiteX19" fmla="*/ 114584 w 227502"/>
                <a:gd name="connsiteY19" fmla="*/ 7382 h 222947"/>
                <a:gd name="connsiteX20" fmla="*/ 51932 w 227502"/>
                <a:gd name="connsiteY20" fmla="*/ 32396 h 222947"/>
                <a:gd name="connsiteX21" fmla="*/ 57204 w 227502"/>
                <a:gd name="connsiteY21" fmla="*/ 30225 h 222947"/>
                <a:gd name="connsiteX22" fmla="*/ 57204 w 227502"/>
                <a:gd name="connsiteY22" fmla="*/ 19793 h 222947"/>
                <a:gd name="connsiteX23" fmla="*/ 44449 w 227502"/>
                <a:gd name="connsiteY23" fmla="*/ 7160 h 222947"/>
                <a:gd name="connsiteX24" fmla="*/ 33906 w 227502"/>
                <a:gd name="connsiteY24" fmla="*/ 7160 h 222947"/>
                <a:gd name="connsiteX25" fmla="*/ 33830 w 227502"/>
                <a:gd name="connsiteY25" fmla="*/ 17526 h 222947"/>
                <a:gd name="connsiteX26" fmla="*/ 33906 w 227502"/>
                <a:gd name="connsiteY26" fmla="*/ 17602 h 222947"/>
                <a:gd name="connsiteX27" fmla="*/ 46660 w 227502"/>
                <a:gd name="connsiteY27" fmla="*/ 30226 h 222947"/>
                <a:gd name="connsiteX28" fmla="*/ 51932 w 227502"/>
                <a:gd name="connsiteY28" fmla="*/ 32396 h 222947"/>
                <a:gd name="connsiteX29" fmla="*/ 25499 w 227502"/>
                <a:gd name="connsiteY29" fmla="*/ 79163 h 222947"/>
                <a:gd name="connsiteX30" fmla="*/ 7458 w 227502"/>
                <a:gd name="connsiteY30" fmla="*/ 79163 h 222947"/>
                <a:gd name="connsiteX31" fmla="*/ 0 w 227502"/>
                <a:gd name="connsiteY31" fmla="*/ 86545 h 222947"/>
                <a:gd name="connsiteX32" fmla="*/ 7458 w 227502"/>
                <a:gd name="connsiteY32" fmla="*/ 93928 h 222947"/>
                <a:gd name="connsiteX33" fmla="*/ 25500 w 227502"/>
                <a:gd name="connsiteY33" fmla="*/ 93928 h 222947"/>
                <a:gd name="connsiteX34" fmla="*/ 32958 w 227502"/>
                <a:gd name="connsiteY34" fmla="*/ 86545 h 222947"/>
                <a:gd name="connsiteX35" fmla="*/ 25500 w 227502"/>
                <a:gd name="connsiteY35" fmla="*/ 79163 h 222947"/>
                <a:gd name="connsiteX36" fmla="*/ 25499 w 227502"/>
                <a:gd name="connsiteY36" fmla="*/ 79163 h 222947"/>
                <a:gd name="connsiteX37" fmla="*/ 220044 w 227502"/>
                <a:gd name="connsiteY37" fmla="*/ 80809 h 222947"/>
                <a:gd name="connsiteX38" fmla="*/ 202003 w 227502"/>
                <a:gd name="connsiteY38" fmla="*/ 80809 h 222947"/>
                <a:gd name="connsiteX39" fmla="*/ 194544 w 227502"/>
                <a:gd name="connsiteY39" fmla="*/ 88191 h 222947"/>
                <a:gd name="connsiteX40" fmla="*/ 202003 w 227502"/>
                <a:gd name="connsiteY40" fmla="*/ 95574 h 222947"/>
                <a:gd name="connsiteX41" fmla="*/ 220044 w 227502"/>
                <a:gd name="connsiteY41" fmla="*/ 95574 h 222947"/>
                <a:gd name="connsiteX42" fmla="*/ 227502 w 227502"/>
                <a:gd name="connsiteY42" fmla="*/ 88191 h 222947"/>
                <a:gd name="connsiteX43" fmla="*/ 220044 w 227502"/>
                <a:gd name="connsiteY43" fmla="*/ 80809 h 222947"/>
                <a:gd name="connsiteX44" fmla="*/ 176741 w 227502"/>
                <a:gd name="connsiteY44" fmla="*/ 33557 h 222947"/>
                <a:gd name="connsiteX45" fmla="*/ 182012 w 227502"/>
                <a:gd name="connsiteY45" fmla="*/ 31396 h 222947"/>
                <a:gd name="connsiteX46" fmla="*/ 194772 w 227502"/>
                <a:gd name="connsiteY46" fmla="*/ 18763 h 222947"/>
                <a:gd name="connsiteX47" fmla="*/ 194772 w 227502"/>
                <a:gd name="connsiteY47" fmla="*/ 8321 h 222947"/>
                <a:gd name="connsiteX48" fmla="*/ 184224 w 227502"/>
                <a:gd name="connsiteY48" fmla="*/ 8321 h 222947"/>
                <a:gd name="connsiteX49" fmla="*/ 171469 w 227502"/>
                <a:gd name="connsiteY49" fmla="*/ 20954 h 222947"/>
                <a:gd name="connsiteX50" fmla="*/ 171469 w 227502"/>
                <a:gd name="connsiteY50" fmla="*/ 31396 h 222947"/>
                <a:gd name="connsiteX51" fmla="*/ 176740 w 227502"/>
                <a:gd name="connsiteY51" fmla="*/ 33557 h 222947"/>
                <a:gd name="connsiteX52" fmla="*/ 176741 w 227502"/>
                <a:gd name="connsiteY52" fmla="*/ 33557 h 222947"/>
                <a:gd name="connsiteX53" fmla="*/ 141270 w 227502"/>
                <a:gd name="connsiteY53" fmla="*/ 180129 h 222947"/>
                <a:gd name="connsiteX54" fmla="*/ 86232 w 227502"/>
                <a:gd name="connsiteY54" fmla="*/ 180129 h 222947"/>
                <a:gd name="connsiteX55" fmla="*/ 78775 w 227502"/>
                <a:gd name="connsiteY55" fmla="*/ 187511 h 222947"/>
                <a:gd name="connsiteX56" fmla="*/ 86232 w 227502"/>
                <a:gd name="connsiteY56" fmla="*/ 194893 h 222947"/>
                <a:gd name="connsiteX57" fmla="*/ 141270 w 227502"/>
                <a:gd name="connsiteY57" fmla="*/ 194893 h 222947"/>
                <a:gd name="connsiteX58" fmla="*/ 148727 w 227502"/>
                <a:gd name="connsiteY58" fmla="*/ 187511 h 222947"/>
                <a:gd name="connsiteX59" fmla="*/ 141270 w 227502"/>
                <a:gd name="connsiteY59" fmla="*/ 180129 h 222947"/>
                <a:gd name="connsiteX60" fmla="*/ 131307 w 227502"/>
                <a:gd name="connsiteY60" fmla="*/ 208183 h 222947"/>
                <a:gd name="connsiteX61" fmla="*/ 96195 w 227502"/>
                <a:gd name="connsiteY61" fmla="*/ 208183 h 222947"/>
                <a:gd name="connsiteX62" fmla="*/ 88737 w 227502"/>
                <a:gd name="connsiteY62" fmla="*/ 215565 h 222947"/>
                <a:gd name="connsiteX63" fmla="*/ 96195 w 227502"/>
                <a:gd name="connsiteY63" fmla="*/ 222947 h 222947"/>
                <a:gd name="connsiteX64" fmla="*/ 131307 w 227502"/>
                <a:gd name="connsiteY64" fmla="*/ 222947 h 222947"/>
                <a:gd name="connsiteX65" fmla="*/ 138765 w 227502"/>
                <a:gd name="connsiteY65" fmla="*/ 215565 h 222947"/>
                <a:gd name="connsiteX66" fmla="*/ 131307 w 227502"/>
                <a:gd name="connsiteY66" fmla="*/ 208183 h 222947"/>
                <a:gd name="connsiteX0" fmla="*/ 113751 w 227502"/>
                <a:gd name="connsiteY0" fmla="*/ 25458 h 222947"/>
                <a:gd name="connsiteX1" fmla="*/ 63768 w 227502"/>
                <a:gd name="connsiteY1" fmla="*/ 45949 h 222947"/>
                <a:gd name="connsiteX2" fmla="*/ 43061 w 227502"/>
                <a:gd name="connsiteY2" fmla="*/ 95442 h 222947"/>
                <a:gd name="connsiteX3" fmla="*/ 63768 w 227502"/>
                <a:gd name="connsiteY3" fmla="*/ 144925 h 222947"/>
                <a:gd name="connsiteX4" fmla="*/ 113751 w 227502"/>
                <a:gd name="connsiteY4" fmla="*/ 165415 h 222947"/>
                <a:gd name="connsiteX5" fmla="*/ 163734 w 227502"/>
                <a:gd name="connsiteY5" fmla="*/ 144925 h 222947"/>
                <a:gd name="connsiteX6" fmla="*/ 184441 w 227502"/>
                <a:gd name="connsiteY6" fmla="*/ 95442 h 222947"/>
                <a:gd name="connsiteX7" fmla="*/ 163734 w 227502"/>
                <a:gd name="connsiteY7" fmla="*/ 45949 h 222947"/>
                <a:gd name="connsiteX8" fmla="*/ 113751 w 227502"/>
                <a:gd name="connsiteY8" fmla="*/ 25459 h 222947"/>
                <a:gd name="connsiteX9" fmla="*/ 113751 w 227502"/>
                <a:gd name="connsiteY9" fmla="*/ 25458 h 222947"/>
                <a:gd name="connsiteX10" fmla="*/ 113751 w 227502"/>
                <a:gd name="connsiteY10" fmla="*/ 150651 h 222947"/>
                <a:gd name="connsiteX11" fmla="*/ 57972 w 227502"/>
                <a:gd name="connsiteY11" fmla="*/ 95442 h 222947"/>
                <a:gd name="connsiteX12" fmla="*/ 113751 w 227502"/>
                <a:gd name="connsiteY12" fmla="*/ 40222 h 222947"/>
                <a:gd name="connsiteX13" fmla="*/ 169531 w 227502"/>
                <a:gd name="connsiteY13" fmla="*/ 95442 h 222947"/>
                <a:gd name="connsiteX14" fmla="*/ 113751 w 227502"/>
                <a:gd name="connsiteY14" fmla="*/ 150651 h 222947"/>
                <a:gd name="connsiteX15" fmla="*/ 114584 w 227502"/>
                <a:gd name="connsiteY15" fmla="*/ 7382 h 222947"/>
                <a:gd name="connsiteX16" fmla="*/ 122038 w 227502"/>
                <a:gd name="connsiteY16" fmla="*/ 0 h 222947"/>
                <a:gd name="connsiteX17" fmla="*/ 114585 w 227502"/>
                <a:gd name="connsiteY17" fmla="*/ 7382 h 222947"/>
                <a:gd name="connsiteX18" fmla="*/ 114584 w 227502"/>
                <a:gd name="connsiteY18" fmla="*/ 7382 h 222947"/>
                <a:gd name="connsiteX19" fmla="*/ 51932 w 227502"/>
                <a:gd name="connsiteY19" fmla="*/ 32396 h 222947"/>
                <a:gd name="connsiteX20" fmla="*/ 57204 w 227502"/>
                <a:gd name="connsiteY20" fmla="*/ 30225 h 222947"/>
                <a:gd name="connsiteX21" fmla="*/ 57204 w 227502"/>
                <a:gd name="connsiteY21" fmla="*/ 19793 h 222947"/>
                <a:gd name="connsiteX22" fmla="*/ 44449 w 227502"/>
                <a:gd name="connsiteY22" fmla="*/ 7160 h 222947"/>
                <a:gd name="connsiteX23" fmla="*/ 33906 w 227502"/>
                <a:gd name="connsiteY23" fmla="*/ 7160 h 222947"/>
                <a:gd name="connsiteX24" fmla="*/ 33830 w 227502"/>
                <a:gd name="connsiteY24" fmla="*/ 17526 h 222947"/>
                <a:gd name="connsiteX25" fmla="*/ 33906 w 227502"/>
                <a:gd name="connsiteY25" fmla="*/ 17602 h 222947"/>
                <a:gd name="connsiteX26" fmla="*/ 46660 w 227502"/>
                <a:gd name="connsiteY26" fmla="*/ 30226 h 222947"/>
                <a:gd name="connsiteX27" fmla="*/ 51932 w 227502"/>
                <a:gd name="connsiteY27" fmla="*/ 32396 h 222947"/>
                <a:gd name="connsiteX28" fmla="*/ 25499 w 227502"/>
                <a:gd name="connsiteY28" fmla="*/ 79163 h 222947"/>
                <a:gd name="connsiteX29" fmla="*/ 7458 w 227502"/>
                <a:gd name="connsiteY29" fmla="*/ 79163 h 222947"/>
                <a:gd name="connsiteX30" fmla="*/ 0 w 227502"/>
                <a:gd name="connsiteY30" fmla="*/ 86545 h 222947"/>
                <a:gd name="connsiteX31" fmla="*/ 7458 w 227502"/>
                <a:gd name="connsiteY31" fmla="*/ 93928 h 222947"/>
                <a:gd name="connsiteX32" fmla="*/ 25500 w 227502"/>
                <a:gd name="connsiteY32" fmla="*/ 93928 h 222947"/>
                <a:gd name="connsiteX33" fmla="*/ 32958 w 227502"/>
                <a:gd name="connsiteY33" fmla="*/ 86545 h 222947"/>
                <a:gd name="connsiteX34" fmla="*/ 25500 w 227502"/>
                <a:gd name="connsiteY34" fmla="*/ 79163 h 222947"/>
                <a:gd name="connsiteX35" fmla="*/ 25499 w 227502"/>
                <a:gd name="connsiteY35" fmla="*/ 79163 h 222947"/>
                <a:gd name="connsiteX36" fmla="*/ 220044 w 227502"/>
                <a:gd name="connsiteY36" fmla="*/ 80809 h 222947"/>
                <a:gd name="connsiteX37" fmla="*/ 202003 w 227502"/>
                <a:gd name="connsiteY37" fmla="*/ 80809 h 222947"/>
                <a:gd name="connsiteX38" fmla="*/ 194544 w 227502"/>
                <a:gd name="connsiteY38" fmla="*/ 88191 h 222947"/>
                <a:gd name="connsiteX39" fmla="*/ 202003 w 227502"/>
                <a:gd name="connsiteY39" fmla="*/ 95574 h 222947"/>
                <a:gd name="connsiteX40" fmla="*/ 220044 w 227502"/>
                <a:gd name="connsiteY40" fmla="*/ 95574 h 222947"/>
                <a:gd name="connsiteX41" fmla="*/ 227502 w 227502"/>
                <a:gd name="connsiteY41" fmla="*/ 88191 h 222947"/>
                <a:gd name="connsiteX42" fmla="*/ 220044 w 227502"/>
                <a:gd name="connsiteY42" fmla="*/ 80809 h 222947"/>
                <a:gd name="connsiteX43" fmla="*/ 176741 w 227502"/>
                <a:gd name="connsiteY43" fmla="*/ 33557 h 222947"/>
                <a:gd name="connsiteX44" fmla="*/ 182012 w 227502"/>
                <a:gd name="connsiteY44" fmla="*/ 31396 h 222947"/>
                <a:gd name="connsiteX45" fmla="*/ 194772 w 227502"/>
                <a:gd name="connsiteY45" fmla="*/ 18763 h 222947"/>
                <a:gd name="connsiteX46" fmla="*/ 194772 w 227502"/>
                <a:gd name="connsiteY46" fmla="*/ 8321 h 222947"/>
                <a:gd name="connsiteX47" fmla="*/ 184224 w 227502"/>
                <a:gd name="connsiteY47" fmla="*/ 8321 h 222947"/>
                <a:gd name="connsiteX48" fmla="*/ 171469 w 227502"/>
                <a:gd name="connsiteY48" fmla="*/ 20954 h 222947"/>
                <a:gd name="connsiteX49" fmla="*/ 171469 w 227502"/>
                <a:gd name="connsiteY49" fmla="*/ 31396 h 222947"/>
                <a:gd name="connsiteX50" fmla="*/ 176740 w 227502"/>
                <a:gd name="connsiteY50" fmla="*/ 33557 h 222947"/>
                <a:gd name="connsiteX51" fmla="*/ 176741 w 227502"/>
                <a:gd name="connsiteY51" fmla="*/ 33557 h 222947"/>
                <a:gd name="connsiteX52" fmla="*/ 141270 w 227502"/>
                <a:gd name="connsiteY52" fmla="*/ 180129 h 222947"/>
                <a:gd name="connsiteX53" fmla="*/ 86232 w 227502"/>
                <a:gd name="connsiteY53" fmla="*/ 180129 h 222947"/>
                <a:gd name="connsiteX54" fmla="*/ 78775 w 227502"/>
                <a:gd name="connsiteY54" fmla="*/ 187511 h 222947"/>
                <a:gd name="connsiteX55" fmla="*/ 86232 w 227502"/>
                <a:gd name="connsiteY55" fmla="*/ 194893 h 222947"/>
                <a:gd name="connsiteX56" fmla="*/ 141270 w 227502"/>
                <a:gd name="connsiteY56" fmla="*/ 194893 h 222947"/>
                <a:gd name="connsiteX57" fmla="*/ 148727 w 227502"/>
                <a:gd name="connsiteY57" fmla="*/ 187511 h 222947"/>
                <a:gd name="connsiteX58" fmla="*/ 141270 w 227502"/>
                <a:gd name="connsiteY58" fmla="*/ 180129 h 222947"/>
                <a:gd name="connsiteX59" fmla="*/ 131307 w 227502"/>
                <a:gd name="connsiteY59" fmla="*/ 208183 h 222947"/>
                <a:gd name="connsiteX60" fmla="*/ 96195 w 227502"/>
                <a:gd name="connsiteY60" fmla="*/ 208183 h 222947"/>
                <a:gd name="connsiteX61" fmla="*/ 88737 w 227502"/>
                <a:gd name="connsiteY61" fmla="*/ 215565 h 222947"/>
                <a:gd name="connsiteX62" fmla="*/ 96195 w 227502"/>
                <a:gd name="connsiteY62" fmla="*/ 222947 h 222947"/>
                <a:gd name="connsiteX63" fmla="*/ 131307 w 227502"/>
                <a:gd name="connsiteY63" fmla="*/ 222947 h 222947"/>
                <a:gd name="connsiteX64" fmla="*/ 138765 w 227502"/>
                <a:gd name="connsiteY64" fmla="*/ 215565 h 222947"/>
                <a:gd name="connsiteX65" fmla="*/ 131307 w 227502"/>
                <a:gd name="connsiteY65" fmla="*/ 208183 h 222947"/>
                <a:gd name="connsiteX0" fmla="*/ 113751 w 227502"/>
                <a:gd name="connsiteY0" fmla="*/ 20457 h 217946"/>
                <a:gd name="connsiteX1" fmla="*/ 63768 w 227502"/>
                <a:gd name="connsiteY1" fmla="*/ 40948 h 217946"/>
                <a:gd name="connsiteX2" fmla="*/ 43061 w 227502"/>
                <a:gd name="connsiteY2" fmla="*/ 90441 h 217946"/>
                <a:gd name="connsiteX3" fmla="*/ 63768 w 227502"/>
                <a:gd name="connsiteY3" fmla="*/ 139924 h 217946"/>
                <a:gd name="connsiteX4" fmla="*/ 113751 w 227502"/>
                <a:gd name="connsiteY4" fmla="*/ 160414 h 217946"/>
                <a:gd name="connsiteX5" fmla="*/ 163734 w 227502"/>
                <a:gd name="connsiteY5" fmla="*/ 139924 h 217946"/>
                <a:gd name="connsiteX6" fmla="*/ 184441 w 227502"/>
                <a:gd name="connsiteY6" fmla="*/ 90441 h 217946"/>
                <a:gd name="connsiteX7" fmla="*/ 163734 w 227502"/>
                <a:gd name="connsiteY7" fmla="*/ 40948 h 217946"/>
                <a:gd name="connsiteX8" fmla="*/ 113751 w 227502"/>
                <a:gd name="connsiteY8" fmla="*/ 20458 h 217946"/>
                <a:gd name="connsiteX9" fmla="*/ 113751 w 227502"/>
                <a:gd name="connsiteY9" fmla="*/ 20457 h 217946"/>
                <a:gd name="connsiteX10" fmla="*/ 113751 w 227502"/>
                <a:gd name="connsiteY10" fmla="*/ 145650 h 217946"/>
                <a:gd name="connsiteX11" fmla="*/ 57972 w 227502"/>
                <a:gd name="connsiteY11" fmla="*/ 90441 h 217946"/>
                <a:gd name="connsiteX12" fmla="*/ 113751 w 227502"/>
                <a:gd name="connsiteY12" fmla="*/ 35221 h 217946"/>
                <a:gd name="connsiteX13" fmla="*/ 169531 w 227502"/>
                <a:gd name="connsiteY13" fmla="*/ 90441 h 217946"/>
                <a:gd name="connsiteX14" fmla="*/ 113751 w 227502"/>
                <a:gd name="connsiteY14" fmla="*/ 145650 h 217946"/>
                <a:gd name="connsiteX15" fmla="*/ 114584 w 227502"/>
                <a:gd name="connsiteY15" fmla="*/ 2381 h 217946"/>
                <a:gd name="connsiteX16" fmla="*/ 114585 w 227502"/>
                <a:gd name="connsiteY16" fmla="*/ 2381 h 217946"/>
                <a:gd name="connsiteX17" fmla="*/ 114584 w 227502"/>
                <a:gd name="connsiteY17" fmla="*/ 2381 h 217946"/>
                <a:gd name="connsiteX18" fmla="*/ 51932 w 227502"/>
                <a:gd name="connsiteY18" fmla="*/ 27395 h 217946"/>
                <a:gd name="connsiteX19" fmla="*/ 57204 w 227502"/>
                <a:gd name="connsiteY19" fmla="*/ 25224 h 217946"/>
                <a:gd name="connsiteX20" fmla="*/ 57204 w 227502"/>
                <a:gd name="connsiteY20" fmla="*/ 14792 h 217946"/>
                <a:gd name="connsiteX21" fmla="*/ 44449 w 227502"/>
                <a:gd name="connsiteY21" fmla="*/ 2159 h 217946"/>
                <a:gd name="connsiteX22" fmla="*/ 33906 w 227502"/>
                <a:gd name="connsiteY22" fmla="*/ 2159 h 217946"/>
                <a:gd name="connsiteX23" fmla="*/ 33830 w 227502"/>
                <a:gd name="connsiteY23" fmla="*/ 12525 h 217946"/>
                <a:gd name="connsiteX24" fmla="*/ 33906 w 227502"/>
                <a:gd name="connsiteY24" fmla="*/ 12601 h 217946"/>
                <a:gd name="connsiteX25" fmla="*/ 46660 w 227502"/>
                <a:gd name="connsiteY25" fmla="*/ 25225 h 217946"/>
                <a:gd name="connsiteX26" fmla="*/ 51932 w 227502"/>
                <a:gd name="connsiteY26" fmla="*/ 27395 h 217946"/>
                <a:gd name="connsiteX27" fmla="*/ 25499 w 227502"/>
                <a:gd name="connsiteY27" fmla="*/ 74162 h 217946"/>
                <a:gd name="connsiteX28" fmla="*/ 7458 w 227502"/>
                <a:gd name="connsiteY28" fmla="*/ 74162 h 217946"/>
                <a:gd name="connsiteX29" fmla="*/ 0 w 227502"/>
                <a:gd name="connsiteY29" fmla="*/ 81544 h 217946"/>
                <a:gd name="connsiteX30" fmla="*/ 7458 w 227502"/>
                <a:gd name="connsiteY30" fmla="*/ 88927 h 217946"/>
                <a:gd name="connsiteX31" fmla="*/ 25500 w 227502"/>
                <a:gd name="connsiteY31" fmla="*/ 88927 h 217946"/>
                <a:gd name="connsiteX32" fmla="*/ 32958 w 227502"/>
                <a:gd name="connsiteY32" fmla="*/ 81544 h 217946"/>
                <a:gd name="connsiteX33" fmla="*/ 25500 w 227502"/>
                <a:gd name="connsiteY33" fmla="*/ 74162 h 217946"/>
                <a:gd name="connsiteX34" fmla="*/ 25499 w 227502"/>
                <a:gd name="connsiteY34" fmla="*/ 74162 h 217946"/>
                <a:gd name="connsiteX35" fmla="*/ 220044 w 227502"/>
                <a:gd name="connsiteY35" fmla="*/ 75808 h 217946"/>
                <a:gd name="connsiteX36" fmla="*/ 202003 w 227502"/>
                <a:gd name="connsiteY36" fmla="*/ 75808 h 217946"/>
                <a:gd name="connsiteX37" fmla="*/ 194544 w 227502"/>
                <a:gd name="connsiteY37" fmla="*/ 83190 h 217946"/>
                <a:gd name="connsiteX38" fmla="*/ 202003 w 227502"/>
                <a:gd name="connsiteY38" fmla="*/ 90573 h 217946"/>
                <a:gd name="connsiteX39" fmla="*/ 220044 w 227502"/>
                <a:gd name="connsiteY39" fmla="*/ 90573 h 217946"/>
                <a:gd name="connsiteX40" fmla="*/ 227502 w 227502"/>
                <a:gd name="connsiteY40" fmla="*/ 83190 h 217946"/>
                <a:gd name="connsiteX41" fmla="*/ 220044 w 227502"/>
                <a:gd name="connsiteY41" fmla="*/ 75808 h 217946"/>
                <a:gd name="connsiteX42" fmla="*/ 176741 w 227502"/>
                <a:gd name="connsiteY42" fmla="*/ 28556 h 217946"/>
                <a:gd name="connsiteX43" fmla="*/ 182012 w 227502"/>
                <a:gd name="connsiteY43" fmla="*/ 26395 h 217946"/>
                <a:gd name="connsiteX44" fmla="*/ 194772 w 227502"/>
                <a:gd name="connsiteY44" fmla="*/ 13762 h 217946"/>
                <a:gd name="connsiteX45" fmla="*/ 194772 w 227502"/>
                <a:gd name="connsiteY45" fmla="*/ 3320 h 217946"/>
                <a:gd name="connsiteX46" fmla="*/ 184224 w 227502"/>
                <a:gd name="connsiteY46" fmla="*/ 3320 h 217946"/>
                <a:gd name="connsiteX47" fmla="*/ 171469 w 227502"/>
                <a:gd name="connsiteY47" fmla="*/ 15953 h 217946"/>
                <a:gd name="connsiteX48" fmla="*/ 171469 w 227502"/>
                <a:gd name="connsiteY48" fmla="*/ 26395 h 217946"/>
                <a:gd name="connsiteX49" fmla="*/ 176740 w 227502"/>
                <a:gd name="connsiteY49" fmla="*/ 28556 h 217946"/>
                <a:gd name="connsiteX50" fmla="*/ 176741 w 227502"/>
                <a:gd name="connsiteY50" fmla="*/ 28556 h 217946"/>
                <a:gd name="connsiteX51" fmla="*/ 141270 w 227502"/>
                <a:gd name="connsiteY51" fmla="*/ 175128 h 217946"/>
                <a:gd name="connsiteX52" fmla="*/ 86232 w 227502"/>
                <a:gd name="connsiteY52" fmla="*/ 175128 h 217946"/>
                <a:gd name="connsiteX53" fmla="*/ 78775 w 227502"/>
                <a:gd name="connsiteY53" fmla="*/ 182510 h 217946"/>
                <a:gd name="connsiteX54" fmla="*/ 86232 w 227502"/>
                <a:gd name="connsiteY54" fmla="*/ 189892 h 217946"/>
                <a:gd name="connsiteX55" fmla="*/ 141270 w 227502"/>
                <a:gd name="connsiteY55" fmla="*/ 189892 h 217946"/>
                <a:gd name="connsiteX56" fmla="*/ 148727 w 227502"/>
                <a:gd name="connsiteY56" fmla="*/ 182510 h 217946"/>
                <a:gd name="connsiteX57" fmla="*/ 141270 w 227502"/>
                <a:gd name="connsiteY57" fmla="*/ 175128 h 217946"/>
                <a:gd name="connsiteX58" fmla="*/ 131307 w 227502"/>
                <a:gd name="connsiteY58" fmla="*/ 203182 h 217946"/>
                <a:gd name="connsiteX59" fmla="*/ 96195 w 227502"/>
                <a:gd name="connsiteY59" fmla="*/ 203182 h 217946"/>
                <a:gd name="connsiteX60" fmla="*/ 88737 w 227502"/>
                <a:gd name="connsiteY60" fmla="*/ 210564 h 217946"/>
                <a:gd name="connsiteX61" fmla="*/ 96195 w 227502"/>
                <a:gd name="connsiteY61" fmla="*/ 217946 h 217946"/>
                <a:gd name="connsiteX62" fmla="*/ 131307 w 227502"/>
                <a:gd name="connsiteY62" fmla="*/ 217946 h 217946"/>
                <a:gd name="connsiteX63" fmla="*/ 138765 w 227502"/>
                <a:gd name="connsiteY63" fmla="*/ 210564 h 217946"/>
                <a:gd name="connsiteX64" fmla="*/ 131307 w 227502"/>
                <a:gd name="connsiteY64" fmla="*/ 203182 h 217946"/>
                <a:gd name="connsiteX0" fmla="*/ 113751 w 227502"/>
                <a:gd name="connsiteY0" fmla="*/ 20457 h 217946"/>
                <a:gd name="connsiteX1" fmla="*/ 63768 w 227502"/>
                <a:gd name="connsiteY1" fmla="*/ 40948 h 217946"/>
                <a:gd name="connsiteX2" fmla="*/ 43061 w 227502"/>
                <a:gd name="connsiteY2" fmla="*/ 90441 h 217946"/>
                <a:gd name="connsiteX3" fmla="*/ 63768 w 227502"/>
                <a:gd name="connsiteY3" fmla="*/ 139924 h 217946"/>
                <a:gd name="connsiteX4" fmla="*/ 113751 w 227502"/>
                <a:gd name="connsiteY4" fmla="*/ 160414 h 217946"/>
                <a:gd name="connsiteX5" fmla="*/ 163734 w 227502"/>
                <a:gd name="connsiteY5" fmla="*/ 139924 h 217946"/>
                <a:gd name="connsiteX6" fmla="*/ 184441 w 227502"/>
                <a:gd name="connsiteY6" fmla="*/ 90441 h 217946"/>
                <a:gd name="connsiteX7" fmla="*/ 163734 w 227502"/>
                <a:gd name="connsiteY7" fmla="*/ 40948 h 217946"/>
                <a:gd name="connsiteX8" fmla="*/ 113751 w 227502"/>
                <a:gd name="connsiteY8" fmla="*/ 20458 h 217946"/>
                <a:gd name="connsiteX9" fmla="*/ 113751 w 227502"/>
                <a:gd name="connsiteY9" fmla="*/ 20457 h 217946"/>
                <a:gd name="connsiteX10" fmla="*/ 113751 w 227502"/>
                <a:gd name="connsiteY10" fmla="*/ 145650 h 217946"/>
                <a:gd name="connsiteX11" fmla="*/ 57972 w 227502"/>
                <a:gd name="connsiteY11" fmla="*/ 90441 h 217946"/>
                <a:gd name="connsiteX12" fmla="*/ 113751 w 227502"/>
                <a:gd name="connsiteY12" fmla="*/ 35221 h 217946"/>
                <a:gd name="connsiteX13" fmla="*/ 169531 w 227502"/>
                <a:gd name="connsiteY13" fmla="*/ 90441 h 217946"/>
                <a:gd name="connsiteX14" fmla="*/ 113751 w 227502"/>
                <a:gd name="connsiteY14" fmla="*/ 145650 h 217946"/>
                <a:gd name="connsiteX15" fmla="*/ 114584 w 227502"/>
                <a:gd name="connsiteY15" fmla="*/ 2381 h 217946"/>
                <a:gd name="connsiteX16" fmla="*/ 114585 w 227502"/>
                <a:gd name="connsiteY16" fmla="*/ 2381 h 217946"/>
                <a:gd name="connsiteX17" fmla="*/ 114584 w 227502"/>
                <a:gd name="connsiteY17" fmla="*/ 2381 h 217946"/>
                <a:gd name="connsiteX18" fmla="*/ 51932 w 227502"/>
                <a:gd name="connsiteY18" fmla="*/ 27395 h 217946"/>
                <a:gd name="connsiteX19" fmla="*/ 57204 w 227502"/>
                <a:gd name="connsiteY19" fmla="*/ 25224 h 217946"/>
                <a:gd name="connsiteX20" fmla="*/ 57204 w 227502"/>
                <a:gd name="connsiteY20" fmla="*/ 14792 h 217946"/>
                <a:gd name="connsiteX21" fmla="*/ 44449 w 227502"/>
                <a:gd name="connsiteY21" fmla="*/ 2159 h 217946"/>
                <a:gd name="connsiteX22" fmla="*/ 33906 w 227502"/>
                <a:gd name="connsiteY22" fmla="*/ 2159 h 217946"/>
                <a:gd name="connsiteX23" fmla="*/ 33830 w 227502"/>
                <a:gd name="connsiteY23" fmla="*/ 12525 h 217946"/>
                <a:gd name="connsiteX24" fmla="*/ 33906 w 227502"/>
                <a:gd name="connsiteY24" fmla="*/ 12601 h 217946"/>
                <a:gd name="connsiteX25" fmla="*/ 46660 w 227502"/>
                <a:gd name="connsiteY25" fmla="*/ 25225 h 217946"/>
                <a:gd name="connsiteX26" fmla="*/ 51932 w 227502"/>
                <a:gd name="connsiteY26" fmla="*/ 27395 h 217946"/>
                <a:gd name="connsiteX27" fmla="*/ 25499 w 227502"/>
                <a:gd name="connsiteY27" fmla="*/ 74162 h 217946"/>
                <a:gd name="connsiteX28" fmla="*/ 7458 w 227502"/>
                <a:gd name="connsiteY28" fmla="*/ 74162 h 217946"/>
                <a:gd name="connsiteX29" fmla="*/ 0 w 227502"/>
                <a:gd name="connsiteY29" fmla="*/ 81544 h 217946"/>
                <a:gd name="connsiteX30" fmla="*/ 7458 w 227502"/>
                <a:gd name="connsiteY30" fmla="*/ 88927 h 217946"/>
                <a:gd name="connsiteX31" fmla="*/ 25500 w 227502"/>
                <a:gd name="connsiteY31" fmla="*/ 88927 h 217946"/>
                <a:gd name="connsiteX32" fmla="*/ 32958 w 227502"/>
                <a:gd name="connsiteY32" fmla="*/ 81544 h 217946"/>
                <a:gd name="connsiteX33" fmla="*/ 25500 w 227502"/>
                <a:gd name="connsiteY33" fmla="*/ 74162 h 217946"/>
                <a:gd name="connsiteX34" fmla="*/ 25499 w 227502"/>
                <a:gd name="connsiteY34" fmla="*/ 74162 h 217946"/>
                <a:gd name="connsiteX35" fmla="*/ 220044 w 227502"/>
                <a:gd name="connsiteY35" fmla="*/ 75808 h 217946"/>
                <a:gd name="connsiteX36" fmla="*/ 202003 w 227502"/>
                <a:gd name="connsiteY36" fmla="*/ 75808 h 217946"/>
                <a:gd name="connsiteX37" fmla="*/ 194544 w 227502"/>
                <a:gd name="connsiteY37" fmla="*/ 83190 h 217946"/>
                <a:gd name="connsiteX38" fmla="*/ 202003 w 227502"/>
                <a:gd name="connsiteY38" fmla="*/ 90573 h 217946"/>
                <a:gd name="connsiteX39" fmla="*/ 220044 w 227502"/>
                <a:gd name="connsiteY39" fmla="*/ 90573 h 217946"/>
                <a:gd name="connsiteX40" fmla="*/ 227502 w 227502"/>
                <a:gd name="connsiteY40" fmla="*/ 83190 h 217946"/>
                <a:gd name="connsiteX41" fmla="*/ 220044 w 227502"/>
                <a:gd name="connsiteY41" fmla="*/ 75808 h 217946"/>
                <a:gd name="connsiteX42" fmla="*/ 176741 w 227502"/>
                <a:gd name="connsiteY42" fmla="*/ 28556 h 217946"/>
                <a:gd name="connsiteX43" fmla="*/ 182012 w 227502"/>
                <a:gd name="connsiteY43" fmla="*/ 26395 h 217946"/>
                <a:gd name="connsiteX44" fmla="*/ 194772 w 227502"/>
                <a:gd name="connsiteY44" fmla="*/ 13762 h 217946"/>
                <a:gd name="connsiteX45" fmla="*/ 194772 w 227502"/>
                <a:gd name="connsiteY45" fmla="*/ 3320 h 217946"/>
                <a:gd name="connsiteX46" fmla="*/ 171469 w 227502"/>
                <a:gd name="connsiteY46" fmla="*/ 15953 h 217946"/>
                <a:gd name="connsiteX47" fmla="*/ 171469 w 227502"/>
                <a:gd name="connsiteY47" fmla="*/ 26395 h 217946"/>
                <a:gd name="connsiteX48" fmla="*/ 176740 w 227502"/>
                <a:gd name="connsiteY48" fmla="*/ 28556 h 217946"/>
                <a:gd name="connsiteX49" fmla="*/ 176741 w 227502"/>
                <a:gd name="connsiteY49" fmla="*/ 28556 h 217946"/>
                <a:gd name="connsiteX50" fmla="*/ 141270 w 227502"/>
                <a:gd name="connsiteY50" fmla="*/ 175128 h 217946"/>
                <a:gd name="connsiteX51" fmla="*/ 86232 w 227502"/>
                <a:gd name="connsiteY51" fmla="*/ 175128 h 217946"/>
                <a:gd name="connsiteX52" fmla="*/ 78775 w 227502"/>
                <a:gd name="connsiteY52" fmla="*/ 182510 h 217946"/>
                <a:gd name="connsiteX53" fmla="*/ 86232 w 227502"/>
                <a:gd name="connsiteY53" fmla="*/ 189892 h 217946"/>
                <a:gd name="connsiteX54" fmla="*/ 141270 w 227502"/>
                <a:gd name="connsiteY54" fmla="*/ 189892 h 217946"/>
                <a:gd name="connsiteX55" fmla="*/ 148727 w 227502"/>
                <a:gd name="connsiteY55" fmla="*/ 182510 h 217946"/>
                <a:gd name="connsiteX56" fmla="*/ 141270 w 227502"/>
                <a:gd name="connsiteY56" fmla="*/ 175128 h 217946"/>
                <a:gd name="connsiteX57" fmla="*/ 131307 w 227502"/>
                <a:gd name="connsiteY57" fmla="*/ 203182 h 217946"/>
                <a:gd name="connsiteX58" fmla="*/ 96195 w 227502"/>
                <a:gd name="connsiteY58" fmla="*/ 203182 h 217946"/>
                <a:gd name="connsiteX59" fmla="*/ 88737 w 227502"/>
                <a:gd name="connsiteY59" fmla="*/ 210564 h 217946"/>
                <a:gd name="connsiteX60" fmla="*/ 96195 w 227502"/>
                <a:gd name="connsiteY60" fmla="*/ 217946 h 217946"/>
                <a:gd name="connsiteX61" fmla="*/ 131307 w 227502"/>
                <a:gd name="connsiteY61" fmla="*/ 217946 h 217946"/>
                <a:gd name="connsiteX62" fmla="*/ 138765 w 227502"/>
                <a:gd name="connsiteY62" fmla="*/ 210564 h 217946"/>
                <a:gd name="connsiteX63" fmla="*/ 131307 w 227502"/>
                <a:gd name="connsiteY63" fmla="*/ 203182 h 217946"/>
                <a:gd name="connsiteX0" fmla="*/ 113751 w 227502"/>
                <a:gd name="connsiteY0" fmla="*/ 20457 h 217946"/>
                <a:gd name="connsiteX1" fmla="*/ 63768 w 227502"/>
                <a:gd name="connsiteY1" fmla="*/ 40948 h 217946"/>
                <a:gd name="connsiteX2" fmla="*/ 43061 w 227502"/>
                <a:gd name="connsiteY2" fmla="*/ 90441 h 217946"/>
                <a:gd name="connsiteX3" fmla="*/ 63768 w 227502"/>
                <a:gd name="connsiteY3" fmla="*/ 139924 h 217946"/>
                <a:gd name="connsiteX4" fmla="*/ 113751 w 227502"/>
                <a:gd name="connsiteY4" fmla="*/ 160414 h 217946"/>
                <a:gd name="connsiteX5" fmla="*/ 163734 w 227502"/>
                <a:gd name="connsiteY5" fmla="*/ 139924 h 217946"/>
                <a:gd name="connsiteX6" fmla="*/ 184441 w 227502"/>
                <a:gd name="connsiteY6" fmla="*/ 90441 h 217946"/>
                <a:gd name="connsiteX7" fmla="*/ 163734 w 227502"/>
                <a:gd name="connsiteY7" fmla="*/ 40948 h 217946"/>
                <a:gd name="connsiteX8" fmla="*/ 113751 w 227502"/>
                <a:gd name="connsiteY8" fmla="*/ 20458 h 217946"/>
                <a:gd name="connsiteX9" fmla="*/ 113751 w 227502"/>
                <a:gd name="connsiteY9" fmla="*/ 20457 h 217946"/>
                <a:gd name="connsiteX10" fmla="*/ 113751 w 227502"/>
                <a:gd name="connsiteY10" fmla="*/ 145650 h 217946"/>
                <a:gd name="connsiteX11" fmla="*/ 57972 w 227502"/>
                <a:gd name="connsiteY11" fmla="*/ 90441 h 217946"/>
                <a:gd name="connsiteX12" fmla="*/ 113751 w 227502"/>
                <a:gd name="connsiteY12" fmla="*/ 35221 h 217946"/>
                <a:gd name="connsiteX13" fmla="*/ 169531 w 227502"/>
                <a:gd name="connsiteY13" fmla="*/ 90441 h 217946"/>
                <a:gd name="connsiteX14" fmla="*/ 113751 w 227502"/>
                <a:gd name="connsiteY14" fmla="*/ 145650 h 217946"/>
                <a:gd name="connsiteX15" fmla="*/ 114584 w 227502"/>
                <a:gd name="connsiteY15" fmla="*/ 2381 h 217946"/>
                <a:gd name="connsiteX16" fmla="*/ 114585 w 227502"/>
                <a:gd name="connsiteY16" fmla="*/ 2381 h 217946"/>
                <a:gd name="connsiteX17" fmla="*/ 114584 w 227502"/>
                <a:gd name="connsiteY17" fmla="*/ 2381 h 217946"/>
                <a:gd name="connsiteX18" fmla="*/ 51932 w 227502"/>
                <a:gd name="connsiteY18" fmla="*/ 27395 h 217946"/>
                <a:gd name="connsiteX19" fmla="*/ 57204 w 227502"/>
                <a:gd name="connsiteY19" fmla="*/ 25224 h 217946"/>
                <a:gd name="connsiteX20" fmla="*/ 57204 w 227502"/>
                <a:gd name="connsiteY20" fmla="*/ 14792 h 217946"/>
                <a:gd name="connsiteX21" fmla="*/ 44449 w 227502"/>
                <a:gd name="connsiteY21" fmla="*/ 2159 h 217946"/>
                <a:gd name="connsiteX22" fmla="*/ 33906 w 227502"/>
                <a:gd name="connsiteY22" fmla="*/ 2159 h 217946"/>
                <a:gd name="connsiteX23" fmla="*/ 33830 w 227502"/>
                <a:gd name="connsiteY23" fmla="*/ 12525 h 217946"/>
                <a:gd name="connsiteX24" fmla="*/ 33906 w 227502"/>
                <a:gd name="connsiteY24" fmla="*/ 12601 h 217946"/>
                <a:gd name="connsiteX25" fmla="*/ 46660 w 227502"/>
                <a:gd name="connsiteY25" fmla="*/ 25225 h 217946"/>
                <a:gd name="connsiteX26" fmla="*/ 51932 w 227502"/>
                <a:gd name="connsiteY26" fmla="*/ 27395 h 217946"/>
                <a:gd name="connsiteX27" fmla="*/ 25499 w 227502"/>
                <a:gd name="connsiteY27" fmla="*/ 74162 h 217946"/>
                <a:gd name="connsiteX28" fmla="*/ 7458 w 227502"/>
                <a:gd name="connsiteY28" fmla="*/ 74162 h 217946"/>
                <a:gd name="connsiteX29" fmla="*/ 0 w 227502"/>
                <a:gd name="connsiteY29" fmla="*/ 81544 h 217946"/>
                <a:gd name="connsiteX30" fmla="*/ 7458 w 227502"/>
                <a:gd name="connsiteY30" fmla="*/ 88927 h 217946"/>
                <a:gd name="connsiteX31" fmla="*/ 25500 w 227502"/>
                <a:gd name="connsiteY31" fmla="*/ 88927 h 217946"/>
                <a:gd name="connsiteX32" fmla="*/ 32958 w 227502"/>
                <a:gd name="connsiteY32" fmla="*/ 81544 h 217946"/>
                <a:gd name="connsiteX33" fmla="*/ 25500 w 227502"/>
                <a:gd name="connsiteY33" fmla="*/ 74162 h 217946"/>
                <a:gd name="connsiteX34" fmla="*/ 25499 w 227502"/>
                <a:gd name="connsiteY34" fmla="*/ 74162 h 217946"/>
                <a:gd name="connsiteX35" fmla="*/ 220044 w 227502"/>
                <a:gd name="connsiteY35" fmla="*/ 75808 h 217946"/>
                <a:gd name="connsiteX36" fmla="*/ 202003 w 227502"/>
                <a:gd name="connsiteY36" fmla="*/ 75808 h 217946"/>
                <a:gd name="connsiteX37" fmla="*/ 194544 w 227502"/>
                <a:gd name="connsiteY37" fmla="*/ 83190 h 217946"/>
                <a:gd name="connsiteX38" fmla="*/ 202003 w 227502"/>
                <a:gd name="connsiteY38" fmla="*/ 90573 h 217946"/>
                <a:gd name="connsiteX39" fmla="*/ 220044 w 227502"/>
                <a:gd name="connsiteY39" fmla="*/ 90573 h 217946"/>
                <a:gd name="connsiteX40" fmla="*/ 227502 w 227502"/>
                <a:gd name="connsiteY40" fmla="*/ 83190 h 217946"/>
                <a:gd name="connsiteX41" fmla="*/ 220044 w 227502"/>
                <a:gd name="connsiteY41" fmla="*/ 75808 h 217946"/>
                <a:gd name="connsiteX42" fmla="*/ 176741 w 227502"/>
                <a:gd name="connsiteY42" fmla="*/ 28556 h 217946"/>
                <a:gd name="connsiteX43" fmla="*/ 182012 w 227502"/>
                <a:gd name="connsiteY43" fmla="*/ 26395 h 217946"/>
                <a:gd name="connsiteX44" fmla="*/ 194772 w 227502"/>
                <a:gd name="connsiteY44" fmla="*/ 3320 h 217946"/>
                <a:gd name="connsiteX45" fmla="*/ 171469 w 227502"/>
                <a:gd name="connsiteY45" fmla="*/ 15953 h 217946"/>
                <a:gd name="connsiteX46" fmla="*/ 171469 w 227502"/>
                <a:gd name="connsiteY46" fmla="*/ 26395 h 217946"/>
                <a:gd name="connsiteX47" fmla="*/ 176740 w 227502"/>
                <a:gd name="connsiteY47" fmla="*/ 28556 h 217946"/>
                <a:gd name="connsiteX48" fmla="*/ 176741 w 227502"/>
                <a:gd name="connsiteY48" fmla="*/ 28556 h 217946"/>
                <a:gd name="connsiteX49" fmla="*/ 141270 w 227502"/>
                <a:gd name="connsiteY49" fmla="*/ 175128 h 217946"/>
                <a:gd name="connsiteX50" fmla="*/ 86232 w 227502"/>
                <a:gd name="connsiteY50" fmla="*/ 175128 h 217946"/>
                <a:gd name="connsiteX51" fmla="*/ 78775 w 227502"/>
                <a:gd name="connsiteY51" fmla="*/ 182510 h 217946"/>
                <a:gd name="connsiteX52" fmla="*/ 86232 w 227502"/>
                <a:gd name="connsiteY52" fmla="*/ 189892 h 217946"/>
                <a:gd name="connsiteX53" fmla="*/ 141270 w 227502"/>
                <a:gd name="connsiteY53" fmla="*/ 189892 h 217946"/>
                <a:gd name="connsiteX54" fmla="*/ 148727 w 227502"/>
                <a:gd name="connsiteY54" fmla="*/ 182510 h 217946"/>
                <a:gd name="connsiteX55" fmla="*/ 141270 w 227502"/>
                <a:gd name="connsiteY55" fmla="*/ 175128 h 217946"/>
                <a:gd name="connsiteX56" fmla="*/ 131307 w 227502"/>
                <a:gd name="connsiteY56" fmla="*/ 203182 h 217946"/>
                <a:gd name="connsiteX57" fmla="*/ 96195 w 227502"/>
                <a:gd name="connsiteY57" fmla="*/ 203182 h 217946"/>
                <a:gd name="connsiteX58" fmla="*/ 88737 w 227502"/>
                <a:gd name="connsiteY58" fmla="*/ 210564 h 217946"/>
                <a:gd name="connsiteX59" fmla="*/ 96195 w 227502"/>
                <a:gd name="connsiteY59" fmla="*/ 217946 h 217946"/>
                <a:gd name="connsiteX60" fmla="*/ 131307 w 227502"/>
                <a:gd name="connsiteY60" fmla="*/ 217946 h 217946"/>
                <a:gd name="connsiteX61" fmla="*/ 138765 w 227502"/>
                <a:gd name="connsiteY61" fmla="*/ 210564 h 217946"/>
                <a:gd name="connsiteX62" fmla="*/ 131307 w 227502"/>
                <a:gd name="connsiteY62" fmla="*/ 203182 h 217946"/>
                <a:gd name="connsiteX0" fmla="*/ 113751 w 227502"/>
                <a:gd name="connsiteY0" fmla="*/ 20457 h 217946"/>
                <a:gd name="connsiteX1" fmla="*/ 63768 w 227502"/>
                <a:gd name="connsiteY1" fmla="*/ 40948 h 217946"/>
                <a:gd name="connsiteX2" fmla="*/ 43061 w 227502"/>
                <a:gd name="connsiteY2" fmla="*/ 90441 h 217946"/>
                <a:gd name="connsiteX3" fmla="*/ 63768 w 227502"/>
                <a:gd name="connsiteY3" fmla="*/ 139924 h 217946"/>
                <a:gd name="connsiteX4" fmla="*/ 113751 w 227502"/>
                <a:gd name="connsiteY4" fmla="*/ 160414 h 217946"/>
                <a:gd name="connsiteX5" fmla="*/ 163734 w 227502"/>
                <a:gd name="connsiteY5" fmla="*/ 139924 h 217946"/>
                <a:gd name="connsiteX6" fmla="*/ 184441 w 227502"/>
                <a:gd name="connsiteY6" fmla="*/ 90441 h 217946"/>
                <a:gd name="connsiteX7" fmla="*/ 163734 w 227502"/>
                <a:gd name="connsiteY7" fmla="*/ 40948 h 217946"/>
                <a:gd name="connsiteX8" fmla="*/ 113751 w 227502"/>
                <a:gd name="connsiteY8" fmla="*/ 20458 h 217946"/>
                <a:gd name="connsiteX9" fmla="*/ 113751 w 227502"/>
                <a:gd name="connsiteY9" fmla="*/ 20457 h 217946"/>
                <a:gd name="connsiteX10" fmla="*/ 113751 w 227502"/>
                <a:gd name="connsiteY10" fmla="*/ 145650 h 217946"/>
                <a:gd name="connsiteX11" fmla="*/ 57972 w 227502"/>
                <a:gd name="connsiteY11" fmla="*/ 90441 h 217946"/>
                <a:gd name="connsiteX12" fmla="*/ 113751 w 227502"/>
                <a:gd name="connsiteY12" fmla="*/ 35221 h 217946"/>
                <a:gd name="connsiteX13" fmla="*/ 169531 w 227502"/>
                <a:gd name="connsiteY13" fmla="*/ 90441 h 217946"/>
                <a:gd name="connsiteX14" fmla="*/ 113751 w 227502"/>
                <a:gd name="connsiteY14" fmla="*/ 145650 h 217946"/>
                <a:gd name="connsiteX15" fmla="*/ 114584 w 227502"/>
                <a:gd name="connsiteY15" fmla="*/ 2381 h 217946"/>
                <a:gd name="connsiteX16" fmla="*/ 114585 w 227502"/>
                <a:gd name="connsiteY16" fmla="*/ 2381 h 217946"/>
                <a:gd name="connsiteX17" fmla="*/ 114584 w 227502"/>
                <a:gd name="connsiteY17" fmla="*/ 2381 h 217946"/>
                <a:gd name="connsiteX18" fmla="*/ 51932 w 227502"/>
                <a:gd name="connsiteY18" fmla="*/ 27395 h 217946"/>
                <a:gd name="connsiteX19" fmla="*/ 57204 w 227502"/>
                <a:gd name="connsiteY19" fmla="*/ 25224 h 217946"/>
                <a:gd name="connsiteX20" fmla="*/ 57204 w 227502"/>
                <a:gd name="connsiteY20" fmla="*/ 14792 h 217946"/>
                <a:gd name="connsiteX21" fmla="*/ 44449 w 227502"/>
                <a:gd name="connsiteY21" fmla="*/ 2159 h 217946"/>
                <a:gd name="connsiteX22" fmla="*/ 33906 w 227502"/>
                <a:gd name="connsiteY22" fmla="*/ 2159 h 217946"/>
                <a:gd name="connsiteX23" fmla="*/ 33830 w 227502"/>
                <a:gd name="connsiteY23" fmla="*/ 12525 h 217946"/>
                <a:gd name="connsiteX24" fmla="*/ 33906 w 227502"/>
                <a:gd name="connsiteY24" fmla="*/ 12601 h 217946"/>
                <a:gd name="connsiteX25" fmla="*/ 46660 w 227502"/>
                <a:gd name="connsiteY25" fmla="*/ 25225 h 217946"/>
                <a:gd name="connsiteX26" fmla="*/ 51932 w 227502"/>
                <a:gd name="connsiteY26" fmla="*/ 27395 h 217946"/>
                <a:gd name="connsiteX27" fmla="*/ 25499 w 227502"/>
                <a:gd name="connsiteY27" fmla="*/ 74162 h 217946"/>
                <a:gd name="connsiteX28" fmla="*/ 7458 w 227502"/>
                <a:gd name="connsiteY28" fmla="*/ 74162 h 217946"/>
                <a:gd name="connsiteX29" fmla="*/ 0 w 227502"/>
                <a:gd name="connsiteY29" fmla="*/ 81544 h 217946"/>
                <a:gd name="connsiteX30" fmla="*/ 7458 w 227502"/>
                <a:gd name="connsiteY30" fmla="*/ 88927 h 217946"/>
                <a:gd name="connsiteX31" fmla="*/ 25500 w 227502"/>
                <a:gd name="connsiteY31" fmla="*/ 88927 h 217946"/>
                <a:gd name="connsiteX32" fmla="*/ 32958 w 227502"/>
                <a:gd name="connsiteY32" fmla="*/ 81544 h 217946"/>
                <a:gd name="connsiteX33" fmla="*/ 25500 w 227502"/>
                <a:gd name="connsiteY33" fmla="*/ 74162 h 217946"/>
                <a:gd name="connsiteX34" fmla="*/ 25499 w 227502"/>
                <a:gd name="connsiteY34" fmla="*/ 74162 h 217946"/>
                <a:gd name="connsiteX35" fmla="*/ 220044 w 227502"/>
                <a:gd name="connsiteY35" fmla="*/ 75808 h 217946"/>
                <a:gd name="connsiteX36" fmla="*/ 202003 w 227502"/>
                <a:gd name="connsiteY36" fmla="*/ 75808 h 217946"/>
                <a:gd name="connsiteX37" fmla="*/ 194544 w 227502"/>
                <a:gd name="connsiteY37" fmla="*/ 83190 h 217946"/>
                <a:gd name="connsiteX38" fmla="*/ 202003 w 227502"/>
                <a:gd name="connsiteY38" fmla="*/ 90573 h 217946"/>
                <a:gd name="connsiteX39" fmla="*/ 220044 w 227502"/>
                <a:gd name="connsiteY39" fmla="*/ 90573 h 217946"/>
                <a:gd name="connsiteX40" fmla="*/ 227502 w 227502"/>
                <a:gd name="connsiteY40" fmla="*/ 83190 h 217946"/>
                <a:gd name="connsiteX41" fmla="*/ 220044 w 227502"/>
                <a:gd name="connsiteY41" fmla="*/ 75808 h 217946"/>
                <a:gd name="connsiteX42" fmla="*/ 176741 w 227502"/>
                <a:gd name="connsiteY42" fmla="*/ 28556 h 217946"/>
                <a:gd name="connsiteX43" fmla="*/ 182012 w 227502"/>
                <a:gd name="connsiteY43" fmla="*/ 26395 h 217946"/>
                <a:gd name="connsiteX44" fmla="*/ 171469 w 227502"/>
                <a:gd name="connsiteY44" fmla="*/ 15953 h 217946"/>
                <a:gd name="connsiteX45" fmla="*/ 171469 w 227502"/>
                <a:gd name="connsiteY45" fmla="*/ 26395 h 217946"/>
                <a:gd name="connsiteX46" fmla="*/ 176740 w 227502"/>
                <a:gd name="connsiteY46" fmla="*/ 28556 h 217946"/>
                <a:gd name="connsiteX47" fmla="*/ 176741 w 227502"/>
                <a:gd name="connsiteY47" fmla="*/ 28556 h 217946"/>
                <a:gd name="connsiteX48" fmla="*/ 141270 w 227502"/>
                <a:gd name="connsiteY48" fmla="*/ 175128 h 217946"/>
                <a:gd name="connsiteX49" fmla="*/ 86232 w 227502"/>
                <a:gd name="connsiteY49" fmla="*/ 175128 h 217946"/>
                <a:gd name="connsiteX50" fmla="*/ 78775 w 227502"/>
                <a:gd name="connsiteY50" fmla="*/ 182510 h 217946"/>
                <a:gd name="connsiteX51" fmla="*/ 86232 w 227502"/>
                <a:gd name="connsiteY51" fmla="*/ 189892 h 217946"/>
                <a:gd name="connsiteX52" fmla="*/ 141270 w 227502"/>
                <a:gd name="connsiteY52" fmla="*/ 189892 h 217946"/>
                <a:gd name="connsiteX53" fmla="*/ 148727 w 227502"/>
                <a:gd name="connsiteY53" fmla="*/ 182510 h 217946"/>
                <a:gd name="connsiteX54" fmla="*/ 141270 w 227502"/>
                <a:gd name="connsiteY54" fmla="*/ 175128 h 217946"/>
                <a:gd name="connsiteX55" fmla="*/ 131307 w 227502"/>
                <a:gd name="connsiteY55" fmla="*/ 203182 h 217946"/>
                <a:gd name="connsiteX56" fmla="*/ 96195 w 227502"/>
                <a:gd name="connsiteY56" fmla="*/ 203182 h 217946"/>
                <a:gd name="connsiteX57" fmla="*/ 88737 w 227502"/>
                <a:gd name="connsiteY57" fmla="*/ 210564 h 217946"/>
                <a:gd name="connsiteX58" fmla="*/ 96195 w 227502"/>
                <a:gd name="connsiteY58" fmla="*/ 217946 h 217946"/>
                <a:gd name="connsiteX59" fmla="*/ 131307 w 227502"/>
                <a:gd name="connsiteY59" fmla="*/ 217946 h 217946"/>
                <a:gd name="connsiteX60" fmla="*/ 138765 w 227502"/>
                <a:gd name="connsiteY60" fmla="*/ 210564 h 217946"/>
                <a:gd name="connsiteX61" fmla="*/ 131307 w 227502"/>
                <a:gd name="connsiteY61" fmla="*/ 203182 h 217946"/>
                <a:gd name="connsiteX0" fmla="*/ 113751 w 227502"/>
                <a:gd name="connsiteY0" fmla="*/ 20457 h 217946"/>
                <a:gd name="connsiteX1" fmla="*/ 63768 w 227502"/>
                <a:gd name="connsiteY1" fmla="*/ 40948 h 217946"/>
                <a:gd name="connsiteX2" fmla="*/ 43061 w 227502"/>
                <a:gd name="connsiteY2" fmla="*/ 90441 h 217946"/>
                <a:gd name="connsiteX3" fmla="*/ 63768 w 227502"/>
                <a:gd name="connsiteY3" fmla="*/ 139924 h 217946"/>
                <a:gd name="connsiteX4" fmla="*/ 113751 w 227502"/>
                <a:gd name="connsiteY4" fmla="*/ 160414 h 217946"/>
                <a:gd name="connsiteX5" fmla="*/ 163734 w 227502"/>
                <a:gd name="connsiteY5" fmla="*/ 139924 h 217946"/>
                <a:gd name="connsiteX6" fmla="*/ 184441 w 227502"/>
                <a:gd name="connsiteY6" fmla="*/ 90441 h 217946"/>
                <a:gd name="connsiteX7" fmla="*/ 163734 w 227502"/>
                <a:gd name="connsiteY7" fmla="*/ 40948 h 217946"/>
                <a:gd name="connsiteX8" fmla="*/ 113751 w 227502"/>
                <a:gd name="connsiteY8" fmla="*/ 20458 h 217946"/>
                <a:gd name="connsiteX9" fmla="*/ 113751 w 227502"/>
                <a:gd name="connsiteY9" fmla="*/ 20457 h 217946"/>
                <a:gd name="connsiteX10" fmla="*/ 113751 w 227502"/>
                <a:gd name="connsiteY10" fmla="*/ 145650 h 217946"/>
                <a:gd name="connsiteX11" fmla="*/ 57972 w 227502"/>
                <a:gd name="connsiteY11" fmla="*/ 90441 h 217946"/>
                <a:gd name="connsiteX12" fmla="*/ 113751 w 227502"/>
                <a:gd name="connsiteY12" fmla="*/ 35221 h 217946"/>
                <a:gd name="connsiteX13" fmla="*/ 169531 w 227502"/>
                <a:gd name="connsiteY13" fmla="*/ 90441 h 217946"/>
                <a:gd name="connsiteX14" fmla="*/ 113751 w 227502"/>
                <a:gd name="connsiteY14" fmla="*/ 145650 h 217946"/>
                <a:gd name="connsiteX15" fmla="*/ 114584 w 227502"/>
                <a:gd name="connsiteY15" fmla="*/ 2381 h 217946"/>
                <a:gd name="connsiteX16" fmla="*/ 114585 w 227502"/>
                <a:gd name="connsiteY16" fmla="*/ 2381 h 217946"/>
                <a:gd name="connsiteX17" fmla="*/ 114584 w 227502"/>
                <a:gd name="connsiteY17" fmla="*/ 2381 h 217946"/>
                <a:gd name="connsiteX18" fmla="*/ 51932 w 227502"/>
                <a:gd name="connsiteY18" fmla="*/ 27395 h 217946"/>
                <a:gd name="connsiteX19" fmla="*/ 57204 w 227502"/>
                <a:gd name="connsiteY19" fmla="*/ 25224 h 217946"/>
                <a:gd name="connsiteX20" fmla="*/ 57204 w 227502"/>
                <a:gd name="connsiteY20" fmla="*/ 14792 h 217946"/>
                <a:gd name="connsiteX21" fmla="*/ 44449 w 227502"/>
                <a:gd name="connsiteY21" fmla="*/ 2159 h 217946"/>
                <a:gd name="connsiteX22" fmla="*/ 33906 w 227502"/>
                <a:gd name="connsiteY22" fmla="*/ 2159 h 217946"/>
                <a:gd name="connsiteX23" fmla="*/ 33830 w 227502"/>
                <a:gd name="connsiteY23" fmla="*/ 12525 h 217946"/>
                <a:gd name="connsiteX24" fmla="*/ 33906 w 227502"/>
                <a:gd name="connsiteY24" fmla="*/ 12601 h 217946"/>
                <a:gd name="connsiteX25" fmla="*/ 46660 w 227502"/>
                <a:gd name="connsiteY25" fmla="*/ 25225 h 217946"/>
                <a:gd name="connsiteX26" fmla="*/ 51932 w 227502"/>
                <a:gd name="connsiteY26" fmla="*/ 27395 h 217946"/>
                <a:gd name="connsiteX27" fmla="*/ 25499 w 227502"/>
                <a:gd name="connsiteY27" fmla="*/ 74162 h 217946"/>
                <a:gd name="connsiteX28" fmla="*/ 7458 w 227502"/>
                <a:gd name="connsiteY28" fmla="*/ 74162 h 217946"/>
                <a:gd name="connsiteX29" fmla="*/ 0 w 227502"/>
                <a:gd name="connsiteY29" fmla="*/ 81544 h 217946"/>
                <a:gd name="connsiteX30" fmla="*/ 7458 w 227502"/>
                <a:gd name="connsiteY30" fmla="*/ 88927 h 217946"/>
                <a:gd name="connsiteX31" fmla="*/ 25500 w 227502"/>
                <a:gd name="connsiteY31" fmla="*/ 88927 h 217946"/>
                <a:gd name="connsiteX32" fmla="*/ 32958 w 227502"/>
                <a:gd name="connsiteY32" fmla="*/ 81544 h 217946"/>
                <a:gd name="connsiteX33" fmla="*/ 25500 w 227502"/>
                <a:gd name="connsiteY33" fmla="*/ 74162 h 217946"/>
                <a:gd name="connsiteX34" fmla="*/ 25499 w 227502"/>
                <a:gd name="connsiteY34" fmla="*/ 74162 h 217946"/>
                <a:gd name="connsiteX35" fmla="*/ 220044 w 227502"/>
                <a:gd name="connsiteY35" fmla="*/ 75808 h 217946"/>
                <a:gd name="connsiteX36" fmla="*/ 202003 w 227502"/>
                <a:gd name="connsiteY36" fmla="*/ 75808 h 217946"/>
                <a:gd name="connsiteX37" fmla="*/ 194544 w 227502"/>
                <a:gd name="connsiteY37" fmla="*/ 83190 h 217946"/>
                <a:gd name="connsiteX38" fmla="*/ 202003 w 227502"/>
                <a:gd name="connsiteY38" fmla="*/ 90573 h 217946"/>
                <a:gd name="connsiteX39" fmla="*/ 220044 w 227502"/>
                <a:gd name="connsiteY39" fmla="*/ 90573 h 217946"/>
                <a:gd name="connsiteX40" fmla="*/ 227502 w 227502"/>
                <a:gd name="connsiteY40" fmla="*/ 83190 h 217946"/>
                <a:gd name="connsiteX41" fmla="*/ 220044 w 227502"/>
                <a:gd name="connsiteY41" fmla="*/ 75808 h 217946"/>
                <a:gd name="connsiteX42" fmla="*/ 176740 w 227502"/>
                <a:gd name="connsiteY42" fmla="*/ 28556 h 217946"/>
                <a:gd name="connsiteX43" fmla="*/ 182012 w 227502"/>
                <a:gd name="connsiteY43" fmla="*/ 26395 h 217946"/>
                <a:gd name="connsiteX44" fmla="*/ 171469 w 227502"/>
                <a:gd name="connsiteY44" fmla="*/ 15953 h 217946"/>
                <a:gd name="connsiteX45" fmla="*/ 171469 w 227502"/>
                <a:gd name="connsiteY45" fmla="*/ 26395 h 217946"/>
                <a:gd name="connsiteX46" fmla="*/ 176740 w 227502"/>
                <a:gd name="connsiteY46" fmla="*/ 28556 h 217946"/>
                <a:gd name="connsiteX47" fmla="*/ 141270 w 227502"/>
                <a:gd name="connsiteY47" fmla="*/ 175128 h 217946"/>
                <a:gd name="connsiteX48" fmla="*/ 86232 w 227502"/>
                <a:gd name="connsiteY48" fmla="*/ 175128 h 217946"/>
                <a:gd name="connsiteX49" fmla="*/ 78775 w 227502"/>
                <a:gd name="connsiteY49" fmla="*/ 182510 h 217946"/>
                <a:gd name="connsiteX50" fmla="*/ 86232 w 227502"/>
                <a:gd name="connsiteY50" fmla="*/ 189892 h 217946"/>
                <a:gd name="connsiteX51" fmla="*/ 141270 w 227502"/>
                <a:gd name="connsiteY51" fmla="*/ 189892 h 217946"/>
                <a:gd name="connsiteX52" fmla="*/ 148727 w 227502"/>
                <a:gd name="connsiteY52" fmla="*/ 182510 h 217946"/>
                <a:gd name="connsiteX53" fmla="*/ 141270 w 227502"/>
                <a:gd name="connsiteY53" fmla="*/ 175128 h 217946"/>
                <a:gd name="connsiteX54" fmla="*/ 131307 w 227502"/>
                <a:gd name="connsiteY54" fmla="*/ 203182 h 217946"/>
                <a:gd name="connsiteX55" fmla="*/ 96195 w 227502"/>
                <a:gd name="connsiteY55" fmla="*/ 203182 h 217946"/>
                <a:gd name="connsiteX56" fmla="*/ 88737 w 227502"/>
                <a:gd name="connsiteY56" fmla="*/ 210564 h 217946"/>
                <a:gd name="connsiteX57" fmla="*/ 96195 w 227502"/>
                <a:gd name="connsiteY57" fmla="*/ 217946 h 217946"/>
                <a:gd name="connsiteX58" fmla="*/ 131307 w 227502"/>
                <a:gd name="connsiteY58" fmla="*/ 217946 h 217946"/>
                <a:gd name="connsiteX59" fmla="*/ 138765 w 227502"/>
                <a:gd name="connsiteY59" fmla="*/ 210564 h 217946"/>
                <a:gd name="connsiteX60" fmla="*/ 131307 w 227502"/>
                <a:gd name="connsiteY60" fmla="*/ 203182 h 217946"/>
                <a:gd name="connsiteX0" fmla="*/ 113751 w 227502"/>
                <a:gd name="connsiteY0" fmla="*/ 20457 h 217946"/>
                <a:gd name="connsiteX1" fmla="*/ 63768 w 227502"/>
                <a:gd name="connsiteY1" fmla="*/ 40948 h 217946"/>
                <a:gd name="connsiteX2" fmla="*/ 43061 w 227502"/>
                <a:gd name="connsiteY2" fmla="*/ 90441 h 217946"/>
                <a:gd name="connsiteX3" fmla="*/ 63768 w 227502"/>
                <a:gd name="connsiteY3" fmla="*/ 139924 h 217946"/>
                <a:gd name="connsiteX4" fmla="*/ 113751 w 227502"/>
                <a:gd name="connsiteY4" fmla="*/ 160414 h 217946"/>
                <a:gd name="connsiteX5" fmla="*/ 163734 w 227502"/>
                <a:gd name="connsiteY5" fmla="*/ 139924 h 217946"/>
                <a:gd name="connsiteX6" fmla="*/ 184441 w 227502"/>
                <a:gd name="connsiteY6" fmla="*/ 90441 h 217946"/>
                <a:gd name="connsiteX7" fmla="*/ 163734 w 227502"/>
                <a:gd name="connsiteY7" fmla="*/ 40948 h 217946"/>
                <a:gd name="connsiteX8" fmla="*/ 113751 w 227502"/>
                <a:gd name="connsiteY8" fmla="*/ 20458 h 217946"/>
                <a:gd name="connsiteX9" fmla="*/ 113751 w 227502"/>
                <a:gd name="connsiteY9" fmla="*/ 20457 h 217946"/>
                <a:gd name="connsiteX10" fmla="*/ 113751 w 227502"/>
                <a:gd name="connsiteY10" fmla="*/ 145650 h 217946"/>
                <a:gd name="connsiteX11" fmla="*/ 57972 w 227502"/>
                <a:gd name="connsiteY11" fmla="*/ 90441 h 217946"/>
                <a:gd name="connsiteX12" fmla="*/ 113751 w 227502"/>
                <a:gd name="connsiteY12" fmla="*/ 35221 h 217946"/>
                <a:gd name="connsiteX13" fmla="*/ 169531 w 227502"/>
                <a:gd name="connsiteY13" fmla="*/ 90441 h 217946"/>
                <a:gd name="connsiteX14" fmla="*/ 113751 w 227502"/>
                <a:gd name="connsiteY14" fmla="*/ 145650 h 217946"/>
                <a:gd name="connsiteX15" fmla="*/ 114584 w 227502"/>
                <a:gd name="connsiteY15" fmla="*/ 2381 h 217946"/>
                <a:gd name="connsiteX16" fmla="*/ 114585 w 227502"/>
                <a:gd name="connsiteY16" fmla="*/ 2381 h 217946"/>
                <a:gd name="connsiteX17" fmla="*/ 114584 w 227502"/>
                <a:gd name="connsiteY17" fmla="*/ 2381 h 217946"/>
                <a:gd name="connsiteX18" fmla="*/ 51932 w 227502"/>
                <a:gd name="connsiteY18" fmla="*/ 27395 h 217946"/>
                <a:gd name="connsiteX19" fmla="*/ 57204 w 227502"/>
                <a:gd name="connsiteY19" fmla="*/ 25224 h 217946"/>
                <a:gd name="connsiteX20" fmla="*/ 57204 w 227502"/>
                <a:gd name="connsiteY20" fmla="*/ 14792 h 217946"/>
                <a:gd name="connsiteX21" fmla="*/ 44449 w 227502"/>
                <a:gd name="connsiteY21" fmla="*/ 2159 h 217946"/>
                <a:gd name="connsiteX22" fmla="*/ 33906 w 227502"/>
                <a:gd name="connsiteY22" fmla="*/ 2159 h 217946"/>
                <a:gd name="connsiteX23" fmla="*/ 33830 w 227502"/>
                <a:gd name="connsiteY23" fmla="*/ 12525 h 217946"/>
                <a:gd name="connsiteX24" fmla="*/ 33906 w 227502"/>
                <a:gd name="connsiteY24" fmla="*/ 12601 h 217946"/>
                <a:gd name="connsiteX25" fmla="*/ 46660 w 227502"/>
                <a:gd name="connsiteY25" fmla="*/ 25225 h 217946"/>
                <a:gd name="connsiteX26" fmla="*/ 51932 w 227502"/>
                <a:gd name="connsiteY26" fmla="*/ 27395 h 217946"/>
                <a:gd name="connsiteX27" fmla="*/ 25499 w 227502"/>
                <a:gd name="connsiteY27" fmla="*/ 74162 h 217946"/>
                <a:gd name="connsiteX28" fmla="*/ 7458 w 227502"/>
                <a:gd name="connsiteY28" fmla="*/ 74162 h 217946"/>
                <a:gd name="connsiteX29" fmla="*/ 0 w 227502"/>
                <a:gd name="connsiteY29" fmla="*/ 81544 h 217946"/>
                <a:gd name="connsiteX30" fmla="*/ 7458 w 227502"/>
                <a:gd name="connsiteY30" fmla="*/ 88927 h 217946"/>
                <a:gd name="connsiteX31" fmla="*/ 25500 w 227502"/>
                <a:gd name="connsiteY31" fmla="*/ 88927 h 217946"/>
                <a:gd name="connsiteX32" fmla="*/ 32958 w 227502"/>
                <a:gd name="connsiteY32" fmla="*/ 81544 h 217946"/>
                <a:gd name="connsiteX33" fmla="*/ 25500 w 227502"/>
                <a:gd name="connsiteY33" fmla="*/ 74162 h 217946"/>
                <a:gd name="connsiteX34" fmla="*/ 25499 w 227502"/>
                <a:gd name="connsiteY34" fmla="*/ 74162 h 217946"/>
                <a:gd name="connsiteX35" fmla="*/ 220044 w 227502"/>
                <a:gd name="connsiteY35" fmla="*/ 75808 h 217946"/>
                <a:gd name="connsiteX36" fmla="*/ 202003 w 227502"/>
                <a:gd name="connsiteY36" fmla="*/ 75808 h 217946"/>
                <a:gd name="connsiteX37" fmla="*/ 194544 w 227502"/>
                <a:gd name="connsiteY37" fmla="*/ 83190 h 217946"/>
                <a:gd name="connsiteX38" fmla="*/ 202003 w 227502"/>
                <a:gd name="connsiteY38" fmla="*/ 90573 h 217946"/>
                <a:gd name="connsiteX39" fmla="*/ 220044 w 227502"/>
                <a:gd name="connsiteY39" fmla="*/ 90573 h 217946"/>
                <a:gd name="connsiteX40" fmla="*/ 227502 w 227502"/>
                <a:gd name="connsiteY40" fmla="*/ 83190 h 217946"/>
                <a:gd name="connsiteX41" fmla="*/ 220044 w 227502"/>
                <a:gd name="connsiteY41" fmla="*/ 75808 h 217946"/>
                <a:gd name="connsiteX42" fmla="*/ 176740 w 227502"/>
                <a:gd name="connsiteY42" fmla="*/ 28556 h 217946"/>
                <a:gd name="connsiteX43" fmla="*/ 171469 w 227502"/>
                <a:gd name="connsiteY43" fmla="*/ 15953 h 217946"/>
                <a:gd name="connsiteX44" fmla="*/ 171469 w 227502"/>
                <a:gd name="connsiteY44" fmla="*/ 26395 h 217946"/>
                <a:gd name="connsiteX45" fmla="*/ 176740 w 227502"/>
                <a:gd name="connsiteY45" fmla="*/ 28556 h 217946"/>
                <a:gd name="connsiteX46" fmla="*/ 141270 w 227502"/>
                <a:gd name="connsiteY46" fmla="*/ 175128 h 217946"/>
                <a:gd name="connsiteX47" fmla="*/ 86232 w 227502"/>
                <a:gd name="connsiteY47" fmla="*/ 175128 h 217946"/>
                <a:gd name="connsiteX48" fmla="*/ 78775 w 227502"/>
                <a:gd name="connsiteY48" fmla="*/ 182510 h 217946"/>
                <a:gd name="connsiteX49" fmla="*/ 86232 w 227502"/>
                <a:gd name="connsiteY49" fmla="*/ 189892 h 217946"/>
                <a:gd name="connsiteX50" fmla="*/ 141270 w 227502"/>
                <a:gd name="connsiteY50" fmla="*/ 189892 h 217946"/>
                <a:gd name="connsiteX51" fmla="*/ 148727 w 227502"/>
                <a:gd name="connsiteY51" fmla="*/ 182510 h 217946"/>
                <a:gd name="connsiteX52" fmla="*/ 141270 w 227502"/>
                <a:gd name="connsiteY52" fmla="*/ 175128 h 217946"/>
                <a:gd name="connsiteX53" fmla="*/ 131307 w 227502"/>
                <a:gd name="connsiteY53" fmla="*/ 203182 h 217946"/>
                <a:gd name="connsiteX54" fmla="*/ 96195 w 227502"/>
                <a:gd name="connsiteY54" fmla="*/ 203182 h 217946"/>
                <a:gd name="connsiteX55" fmla="*/ 88737 w 227502"/>
                <a:gd name="connsiteY55" fmla="*/ 210564 h 217946"/>
                <a:gd name="connsiteX56" fmla="*/ 96195 w 227502"/>
                <a:gd name="connsiteY56" fmla="*/ 217946 h 217946"/>
                <a:gd name="connsiteX57" fmla="*/ 131307 w 227502"/>
                <a:gd name="connsiteY57" fmla="*/ 217946 h 217946"/>
                <a:gd name="connsiteX58" fmla="*/ 138765 w 227502"/>
                <a:gd name="connsiteY58" fmla="*/ 210564 h 217946"/>
                <a:gd name="connsiteX59" fmla="*/ 131307 w 227502"/>
                <a:gd name="connsiteY59" fmla="*/ 203182 h 217946"/>
                <a:gd name="connsiteX0" fmla="*/ 113751 w 227502"/>
                <a:gd name="connsiteY0" fmla="*/ 20457 h 217946"/>
                <a:gd name="connsiteX1" fmla="*/ 63768 w 227502"/>
                <a:gd name="connsiteY1" fmla="*/ 40948 h 217946"/>
                <a:gd name="connsiteX2" fmla="*/ 43061 w 227502"/>
                <a:gd name="connsiteY2" fmla="*/ 90441 h 217946"/>
                <a:gd name="connsiteX3" fmla="*/ 63768 w 227502"/>
                <a:gd name="connsiteY3" fmla="*/ 139924 h 217946"/>
                <a:gd name="connsiteX4" fmla="*/ 113751 w 227502"/>
                <a:gd name="connsiteY4" fmla="*/ 160414 h 217946"/>
                <a:gd name="connsiteX5" fmla="*/ 163734 w 227502"/>
                <a:gd name="connsiteY5" fmla="*/ 139924 h 217946"/>
                <a:gd name="connsiteX6" fmla="*/ 184441 w 227502"/>
                <a:gd name="connsiteY6" fmla="*/ 90441 h 217946"/>
                <a:gd name="connsiteX7" fmla="*/ 163734 w 227502"/>
                <a:gd name="connsiteY7" fmla="*/ 40948 h 217946"/>
                <a:gd name="connsiteX8" fmla="*/ 113751 w 227502"/>
                <a:gd name="connsiteY8" fmla="*/ 20458 h 217946"/>
                <a:gd name="connsiteX9" fmla="*/ 113751 w 227502"/>
                <a:gd name="connsiteY9" fmla="*/ 20457 h 217946"/>
                <a:gd name="connsiteX10" fmla="*/ 113751 w 227502"/>
                <a:gd name="connsiteY10" fmla="*/ 145650 h 217946"/>
                <a:gd name="connsiteX11" fmla="*/ 57972 w 227502"/>
                <a:gd name="connsiteY11" fmla="*/ 90441 h 217946"/>
                <a:gd name="connsiteX12" fmla="*/ 113751 w 227502"/>
                <a:gd name="connsiteY12" fmla="*/ 35221 h 217946"/>
                <a:gd name="connsiteX13" fmla="*/ 169531 w 227502"/>
                <a:gd name="connsiteY13" fmla="*/ 90441 h 217946"/>
                <a:gd name="connsiteX14" fmla="*/ 113751 w 227502"/>
                <a:gd name="connsiteY14" fmla="*/ 145650 h 217946"/>
                <a:gd name="connsiteX15" fmla="*/ 51932 w 227502"/>
                <a:gd name="connsiteY15" fmla="*/ 27395 h 217946"/>
                <a:gd name="connsiteX16" fmla="*/ 57204 w 227502"/>
                <a:gd name="connsiteY16" fmla="*/ 25224 h 217946"/>
                <a:gd name="connsiteX17" fmla="*/ 57204 w 227502"/>
                <a:gd name="connsiteY17" fmla="*/ 14792 h 217946"/>
                <a:gd name="connsiteX18" fmla="*/ 44449 w 227502"/>
                <a:gd name="connsiteY18" fmla="*/ 2159 h 217946"/>
                <a:gd name="connsiteX19" fmla="*/ 33906 w 227502"/>
                <a:gd name="connsiteY19" fmla="*/ 2159 h 217946"/>
                <a:gd name="connsiteX20" fmla="*/ 33830 w 227502"/>
                <a:gd name="connsiteY20" fmla="*/ 12525 h 217946"/>
                <a:gd name="connsiteX21" fmla="*/ 33906 w 227502"/>
                <a:gd name="connsiteY21" fmla="*/ 12601 h 217946"/>
                <a:gd name="connsiteX22" fmla="*/ 46660 w 227502"/>
                <a:gd name="connsiteY22" fmla="*/ 25225 h 217946"/>
                <a:gd name="connsiteX23" fmla="*/ 51932 w 227502"/>
                <a:gd name="connsiteY23" fmla="*/ 27395 h 217946"/>
                <a:gd name="connsiteX24" fmla="*/ 25499 w 227502"/>
                <a:gd name="connsiteY24" fmla="*/ 74162 h 217946"/>
                <a:gd name="connsiteX25" fmla="*/ 7458 w 227502"/>
                <a:gd name="connsiteY25" fmla="*/ 74162 h 217946"/>
                <a:gd name="connsiteX26" fmla="*/ 0 w 227502"/>
                <a:gd name="connsiteY26" fmla="*/ 81544 h 217946"/>
                <a:gd name="connsiteX27" fmla="*/ 7458 w 227502"/>
                <a:gd name="connsiteY27" fmla="*/ 88927 h 217946"/>
                <a:gd name="connsiteX28" fmla="*/ 25500 w 227502"/>
                <a:gd name="connsiteY28" fmla="*/ 88927 h 217946"/>
                <a:gd name="connsiteX29" fmla="*/ 32958 w 227502"/>
                <a:gd name="connsiteY29" fmla="*/ 81544 h 217946"/>
                <a:gd name="connsiteX30" fmla="*/ 25500 w 227502"/>
                <a:gd name="connsiteY30" fmla="*/ 74162 h 217946"/>
                <a:gd name="connsiteX31" fmla="*/ 25499 w 227502"/>
                <a:gd name="connsiteY31" fmla="*/ 74162 h 217946"/>
                <a:gd name="connsiteX32" fmla="*/ 220044 w 227502"/>
                <a:gd name="connsiteY32" fmla="*/ 75808 h 217946"/>
                <a:gd name="connsiteX33" fmla="*/ 202003 w 227502"/>
                <a:gd name="connsiteY33" fmla="*/ 75808 h 217946"/>
                <a:gd name="connsiteX34" fmla="*/ 194544 w 227502"/>
                <a:gd name="connsiteY34" fmla="*/ 83190 h 217946"/>
                <a:gd name="connsiteX35" fmla="*/ 202003 w 227502"/>
                <a:gd name="connsiteY35" fmla="*/ 90573 h 217946"/>
                <a:gd name="connsiteX36" fmla="*/ 220044 w 227502"/>
                <a:gd name="connsiteY36" fmla="*/ 90573 h 217946"/>
                <a:gd name="connsiteX37" fmla="*/ 227502 w 227502"/>
                <a:gd name="connsiteY37" fmla="*/ 83190 h 217946"/>
                <a:gd name="connsiteX38" fmla="*/ 220044 w 227502"/>
                <a:gd name="connsiteY38" fmla="*/ 75808 h 217946"/>
                <a:gd name="connsiteX39" fmla="*/ 176740 w 227502"/>
                <a:gd name="connsiteY39" fmla="*/ 28556 h 217946"/>
                <a:gd name="connsiteX40" fmla="*/ 171469 w 227502"/>
                <a:gd name="connsiteY40" fmla="*/ 15953 h 217946"/>
                <a:gd name="connsiteX41" fmla="*/ 171469 w 227502"/>
                <a:gd name="connsiteY41" fmla="*/ 26395 h 217946"/>
                <a:gd name="connsiteX42" fmla="*/ 176740 w 227502"/>
                <a:gd name="connsiteY42" fmla="*/ 28556 h 217946"/>
                <a:gd name="connsiteX43" fmla="*/ 141270 w 227502"/>
                <a:gd name="connsiteY43" fmla="*/ 175128 h 217946"/>
                <a:gd name="connsiteX44" fmla="*/ 86232 w 227502"/>
                <a:gd name="connsiteY44" fmla="*/ 175128 h 217946"/>
                <a:gd name="connsiteX45" fmla="*/ 78775 w 227502"/>
                <a:gd name="connsiteY45" fmla="*/ 182510 h 217946"/>
                <a:gd name="connsiteX46" fmla="*/ 86232 w 227502"/>
                <a:gd name="connsiteY46" fmla="*/ 189892 h 217946"/>
                <a:gd name="connsiteX47" fmla="*/ 141270 w 227502"/>
                <a:gd name="connsiteY47" fmla="*/ 189892 h 217946"/>
                <a:gd name="connsiteX48" fmla="*/ 148727 w 227502"/>
                <a:gd name="connsiteY48" fmla="*/ 182510 h 217946"/>
                <a:gd name="connsiteX49" fmla="*/ 141270 w 227502"/>
                <a:gd name="connsiteY49" fmla="*/ 175128 h 217946"/>
                <a:gd name="connsiteX50" fmla="*/ 131307 w 227502"/>
                <a:gd name="connsiteY50" fmla="*/ 203182 h 217946"/>
                <a:gd name="connsiteX51" fmla="*/ 96195 w 227502"/>
                <a:gd name="connsiteY51" fmla="*/ 203182 h 217946"/>
                <a:gd name="connsiteX52" fmla="*/ 88737 w 227502"/>
                <a:gd name="connsiteY52" fmla="*/ 210564 h 217946"/>
                <a:gd name="connsiteX53" fmla="*/ 96195 w 227502"/>
                <a:gd name="connsiteY53" fmla="*/ 217946 h 217946"/>
                <a:gd name="connsiteX54" fmla="*/ 131307 w 227502"/>
                <a:gd name="connsiteY54" fmla="*/ 217946 h 217946"/>
                <a:gd name="connsiteX55" fmla="*/ 138765 w 227502"/>
                <a:gd name="connsiteY55" fmla="*/ 210564 h 217946"/>
                <a:gd name="connsiteX56" fmla="*/ 131307 w 227502"/>
                <a:gd name="connsiteY56" fmla="*/ 203182 h 217946"/>
                <a:gd name="connsiteX0" fmla="*/ 113751 w 227502"/>
                <a:gd name="connsiteY0" fmla="*/ 20457 h 217946"/>
                <a:gd name="connsiteX1" fmla="*/ 63768 w 227502"/>
                <a:gd name="connsiteY1" fmla="*/ 40948 h 217946"/>
                <a:gd name="connsiteX2" fmla="*/ 43061 w 227502"/>
                <a:gd name="connsiteY2" fmla="*/ 90441 h 217946"/>
                <a:gd name="connsiteX3" fmla="*/ 63768 w 227502"/>
                <a:gd name="connsiteY3" fmla="*/ 139924 h 217946"/>
                <a:gd name="connsiteX4" fmla="*/ 113751 w 227502"/>
                <a:gd name="connsiteY4" fmla="*/ 160414 h 217946"/>
                <a:gd name="connsiteX5" fmla="*/ 163734 w 227502"/>
                <a:gd name="connsiteY5" fmla="*/ 139924 h 217946"/>
                <a:gd name="connsiteX6" fmla="*/ 184441 w 227502"/>
                <a:gd name="connsiteY6" fmla="*/ 90441 h 217946"/>
                <a:gd name="connsiteX7" fmla="*/ 163734 w 227502"/>
                <a:gd name="connsiteY7" fmla="*/ 40948 h 217946"/>
                <a:gd name="connsiteX8" fmla="*/ 113751 w 227502"/>
                <a:gd name="connsiteY8" fmla="*/ 20458 h 217946"/>
                <a:gd name="connsiteX9" fmla="*/ 113751 w 227502"/>
                <a:gd name="connsiteY9" fmla="*/ 20457 h 217946"/>
                <a:gd name="connsiteX10" fmla="*/ 113751 w 227502"/>
                <a:gd name="connsiteY10" fmla="*/ 145650 h 217946"/>
                <a:gd name="connsiteX11" fmla="*/ 57972 w 227502"/>
                <a:gd name="connsiteY11" fmla="*/ 90441 h 217946"/>
                <a:gd name="connsiteX12" fmla="*/ 113751 w 227502"/>
                <a:gd name="connsiteY12" fmla="*/ 35221 h 217946"/>
                <a:gd name="connsiteX13" fmla="*/ 169531 w 227502"/>
                <a:gd name="connsiteY13" fmla="*/ 90441 h 217946"/>
                <a:gd name="connsiteX14" fmla="*/ 113751 w 227502"/>
                <a:gd name="connsiteY14" fmla="*/ 145650 h 217946"/>
                <a:gd name="connsiteX15" fmla="*/ 51932 w 227502"/>
                <a:gd name="connsiteY15" fmla="*/ 27395 h 217946"/>
                <a:gd name="connsiteX16" fmla="*/ 57204 w 227502"/>
                <a:gd name="connsiteY16" fmla="*/ 25224 h 217946"/>
                <a:gd name="connsiteX17" fmla="*/ 57204 w 227502"/>
                <a:gd name="connsiteY17" fmla="*/ 14792 h 217946"/>
                <a:gd name="connsiteX18" fmla="*/ 44449 w 227502"/>
                <a:gd name="connsiteY18" fmla="*/ 2159 h 217946"/>
                <a:gd name="connsiteX19" fmla="*/ 33906 w 227502"/>
                <a:gd name="connsiteY19" fmla="*/ 2159 h 217946"/>
                <a:gd name="connsiteX20" fmla="*/ 33830 w 227502"/>
                <a:gd name="connsiteY20" fmla="*/ 12525 h 217946"/>
                <a:gd name="connsiteX21" fmla="*/ 33906 w 227502"/>
                <a:gd name="connsiteY21" fmla="*/ 12601 h 217946"/>
                <a:gd name="connsiteX22" fmla="*/ 46660 w 227502"/>
                <a:gd name="connsiteY22" fmla="*/ 25225 h 217946"/>
                <a:gd name="connsiteX23" fmla="*/ 51932 w 227502"/>
                <a:gd name="connsiteY23" fmla="*/ 27395 h 217946"/>
                <a:gd name="connsiteX24" fmla="*/ 25499 w 227502"/>
                <a:gd name="connsiteY24" fmla="*/ 74162 h 217946"/>
                <a:gd name="connsiteX25" fmla="*/ 7458 w 227502"/>
                <a:gd name="connsiteY25" fmla="*/ 74162 h 217946"/>
                <a:gd name="connsiteX26" fmla="*/ 0 w 227502"/>
                <a:gd name="connsiteY26" fmla="*/ 81544 h 217946"/>
                <a:gd name="connsiteX27" fmla="*/ 7458 w 227502"/>
                <a:gd name="connsiteY27" fmla="*/ 88927 h 217946"/>
                <a:gd name="connsiteX28" fmla="*/ 25500 w 227502"/>
                <a:gd name="connsiteY28" fmla="*/ 88927 h 217946"/>
                <a:gd name="connsiteX29" fmla="*/ 32958 w 227502"/>
                <a:gd name="connsiteY29" fmla="*/ 81544 h 217946"/>
                <a:gd name="connsiteX30" fmla="*/ 25500 w 227502"/>
                <a:gd name="connsiteY30" fmla="*/ 74162 h 217946"/>
                <a:gd name="connsiteX31" fmla="*/ 25499 w 227502"/>
                <a:gd name="connsiteY31" fmla="*/ 74162 h 217946"/>
                <a:gd name="connsiteX32" fmla="*/ 220044 w 227502"/>
                <a:gd name="connsiteY32" fmla="*/ 75808 h 217946"/>
                <a:gd name="connsiteX33" fmla="*/ 202003 w 227502"/>
                <a:gd name="connsiteY33" fmla="*/ 75808 h 217946"/>
                <a:gd name="connsiteX34" fmla="*/ 194544 w 227502"/>
                <a:gd name="connsiteY34" fmla="*/ 83190 h 217946"/>
                <a:gd name="connsiteX35" fmla="*/ 202003 w 227502"/>
                <a:gd name="connsiteY35" fmla="*/ 90573 h 217946"/>
                <a:gd name="connsiteX36" fmla="*/ 220044 w 227502"/>
                <a:gd name="connsiteY36" fmla="*/ 90573 h 217946"/>
                <a:gd name="connsiteX37" fmla="*/ 227502 w 227502"/>
                <a:gd name="connsiteY37" fmla="*/ 83190 h 217946"/>
                <a:gd name="connsiteX38" fmla="*/ 220044 w 227502"/>
                <a:gd name="connsiteY38" fmla="*/ 75808 h 217946"/>
                <a:gd name="connsiteX39" fmla="*/ 176740 w 227502"/>
                <a:gd name="connsiteY39" fmla="*/ 28556 h 217946"/>
                <a:gd name="connsiteX40" fmla="*/ 171469 w 227502"/>
                <a:gd name="connsiteY40" fmla="*/ 26395 h 217946"/>
                <a:gd name="connsiteX41" fmla="*/ 176740 w 227502"/>
                <a:gd name="connsiteY41" fmla="*/ 28556 h 217946"/>
                <a:gd name="connsiteX42" fmla="*/ 141270 w 227502"/>
                <a:gd name="connsiteY42" fmla="*/ 175128 h 217946"/>
                <a:gd name="connsiteX43" fmla="*/ 86232 w 227502"/>
                <a:gd name="connsiteY43" fmla="*/ 175128 h 217946"/>
                <a:gd name="connsiteX44" fmla="*/ 78775 w 227502"/>
                <a:gd name="connsiteY44" fmla="*/ 182510 h 217946"/>
                <a:gd name="connsiteX45" fmla="*/ 86232 w 227502"/>
                <a:gd name="connsiteY45" fmla="*/ 189892 h 217946"/>
                <a:gd name="connsiteX46" fmla="*/ 141270 w 227502"/>
                <a:gd name="connsiteY46" fmla="*/ 189892 h 217946"/>
                <a:gd name="connsiteX47" fmla="*/ 148727 w 227502"/>
                <a:gd name="connsiteY47" fmla="*/ 182510 h 217946"/>
                <a:gd name="connsiteX48" fmla="*/ 141270 w 227502"/>
                <a:gd name="connsiteY48" fmla="*/ 175128 h 217946"/>
                <a:gd name="connsiteX49" fmla="*/ 131307 w 227502"/>
                <a:gd name="connsiteY49" fmla="*/ 203182 h 217946"/>
                <a:gd name="connsiteX50" fmla="*/ 96195 w 227502"/>
                <a:gd name="connsiteY50" fmla="*/ 203182 h 217946"/>
                <a:gd name="connsiteX51" fmla="*/ 88737 w 227502"/>
                <a:gd name="connsiteY51" fmla="*/ 210564 h 217946"/>
                <a:gd name="connsiteX52" fmla="*/ 96195 w 227502"/>
                <a:gd name="connsiteY52" fmla="*/ 217946 h 217946"/>
                <a:gd name="connsiteX53" fmla="*/ 131307 w 227502"/>
                <a:gd name="connsiteY53" fmla="*/ 217946 h 217946"/>
                <a:gd name="connsiteX54" fmla="*/ 138765 w 227502"/>
                <a:gd name="connsiteY54" fmla="*/ 210564 h 217946"/>
                <a:gd name="connsiteX55" fmla="*/ 131307 w 227502"/>
                <a:gd name="connsiteY55" fmla="*/ 203182 h 217946"/>
                <a:gd name="connsiteX0" fmla="*/ 113751 w 227502"/>
                <a:gd name="connsiteY0" fmla="*/ 20457 h 217946"/>
                <a:gd name="connsiteX1" fmla="*/ 63768 w 227502"/>
                <a:gd name="connsiteY1" fmla="*/ 40948 h 217946"/>
                <a:gd name="connsiteX2" fmla="*/ 43061 w 227502"/>
                <a:gd name="connsiteY2" fmla="*/ 90441 h 217946"/>
                <a:gd name="connsiteX3" fmla="*/ 63768 w 227502"/>
                <a:gd name="connsiteY3" fmla="*/ 139924 h 217946"/>
                <a:gd name="connsiteX4" fmla="*/ 113751 w 227502"/>
                <a:gd name="connsiteY4" fmla="*/ 160414 h 217946"/>
                <a:gd name="connsiteX5" fmla="*/ 163734 w 227502"/>
                <a:gd name="connsiteY5" fmla="*/ 139924 h 217946"/>
                <a:gd name="connsiteX6" fmla="*/ 184441 w 227502"/>
                <a:gd name="connsiteY6" fmla="*/ 90441 h 217946"/>
                <a:gd name="connsiteX7" fmla="*/ 163734 w 227502"/>
                <a:gd name="connsiteY7" fmla="*/ 40948 h 217946"/>
                <a:gd name="connsiteX8" fmla="*/ 113751 w 227502"/>
                <a:gd name="connsiteY8" fmla="*/ 20458 h 217946"/>
                <a:gd name="connsiteX9" fmla="*/ 113751 w 227502"/>
                <a:gd name="connsiteY9" fmla="*/ 20457 h 217946"/>
                <a:gd name="connsiteX10" fmla="*/ 113751 w 227502"/>
                <a:gd name="connsiteY10" fmla="*/ 145650 h 217946"/>
                <a:gd name="connsiteX11" fmla="*/ 57972 w 227502"/>
                <a:gd name="connsiteY11" fmla="*/ 90441 h 217946"/>
                <a:gd name="connsiteX12" fmla="*/ 113751 w 227502"/>
                <a:gd name="connsiteY12" fmla="*/ 35221 h 217946"/>
                <a:gd name="connsiteX13" fmla="*/ 169531 w 227502"/>
                <a:gd name="connsiteY13" fmla="*/ 90441 h 217946"/>
                <a:gd name="connsiteX14" fmla="*/ 113751 w 227502"/>
                <a:gd name="connsiteY14" fmla="*/ 145650 h 217946"/>
                <a:gd name="connsiteX15" fmla="*/ 51932 w 227502"/>
                <a:gd name="connsiteY15" fmla="*/ 27395 h 217946"/>
                <a:gd name="connsiteX16" fmla="*/ 57204 w 227502"/>
                <a:gd name="connsiteY16" fmla="*/ 25224 h 217946"/>
                <a:gd name="connsiteX17" fmla="*/ 57204 w 227502"/>
                <a:gd name="connsiteY17" fmla="*/ 14792 h 217946"/>
                <a:gd name="connsiteX18" fmla="*/ 44449 w 227502"/>
                <a:gd name="connsiteY18" fmla="*/ 2159 h 217946"/>
                <a:gd name="connsiteX19" fmla="*/ 33906 w 227502"/>
                <a:gd name="connsiteY19" fmla="*/ 2159 h 217946"/>
                <a:gd name="connsiteX20" fmla="*/ 33830 w 227502"/>
                <a:gd name="connsiteY20" fmla="*/ 12525 h 217946"/>
                <a:gd name="connsiteX21" fmla="*/ 33906 w 227502"/>
                <a:gd name="connsiteY21" fmla="*/ 12601 h 217946"/>
                <a:gd name="connsiteX22" fmla="*/ 46660 w 227502"/>
                <a:gd name="connsiteY22" fmla="*/ 25225 h 217946"/>
                <a:gd name="connsiteX23" fmla="*/ 51932 w 227502"/>
                <a:gd name="connsiteY23" fmla="*/ 27395 h 217946"/>
                <a:gd name="connsiteX24" fmla="*/ 25499 w 227502"/>
                <a:gd name="connsiteY24" fmla="*/ 74162 h 217946"/>
                <a:gd name="connsiteX25" fmla="*/ 7458 w 227502"/>
                <a:gd name="connsiteY25" fmla="*/ 74162 h 217946"/>
                <a:gd name="connsiteX26" fmla="*/ 0 w 227502"/>
                <a:gd name="connsiteY26" fmla="*/ 81544 h 217946"/>
                <a:gd name="connsiteX27" fmla="*/ 7458 w 227502"/>
                <a:gd name="connsiteY27" fmla="*/ 88927 h 217946"/>
                <a:gd name="connsiteX28" fmla="*/ 25500 w 227502"/>
                <a:gd name="connsiteY28" fmla="*/ 88927 h 217946"/>
                <a:gd name="connsiteX29" fmla="*/ 32958 w 227502"/>
                <a:gd name="connsiteY29" fmla="*/ 81544 h 217946"/>
                <a:gd name="connsiteX30" fmla="*/ 25500 w 227502"/>
                <a:gd name="connsiteY30" fmla="*/ 74162 h 217946"/>
                <a:gd name="connsiteX31" fmla="*/ 25499 w 227502"/>
                <a:gd name="connsiteY31" fmla="*/ 74162 h 217946"/>
                <a:gd name="connsiteX32" fmla="*/ 220044 w 227502"/>
                <a:gd name="connsiteY32" fmla="*/ 75808 h 217946"/>
                <a:gd name="connsiteX33" fmla="*/ 202003 w 227502"/>
                <a:gd name="connsiteY33" fmla="*/ 75808 h 217946"/>
                <a:gd name="connsiteX34" fmla="*/ 194544 w 227502"/>
                <a:gd name="connsiteY34" fmla="*/ 83190 h 217946"/>
                <a:gd name="connsiteX35" fmla="*/ 202003 w 227502"/>
                <a:gd name="connsiteY35" fmla="*/ 90573 h 217946"/>
                <a:gd name="connsiteX36" fmla="*/ 220044 w 227502"/>
                <a:gd name="connsiteY36" fmla="*/ 90573 h 217946"/>
                <a:gd name="connsiteX37" fmla="*/ 227502 w 227502"/>
                <a:gd name="connsiteY37" fmla="*/ 83190 h 217946"/>
                <a:gd name="connsiteX38" fmla="*/ 220044 w 227502"/>
                <a:gd name="connsiteY38" fmla="*/ 75808 h 217946"/>
                <a:gd name="connsiteX39" fmla="*/ 141270 w 227502"/>
                <a:gd name="connsiteY39" fmla="*/ 175128 h 217946"/>
                <a:gd name="connsiteX40" fmla="*/ 86232 w 227502"/>
                <a:gd name="connsiteY40" fmla="*/ 175128 h 217946"/>
                <a:gd name="connsiteX41" fmla="*/ 78775 w 227502"/>
                <a:gd name="connsiteY41" fmla="*/ 182510 h 217946"/>
                <a:gd name="connsiteX42" fmla="*/ 86232 w 227502"/>
                <a:gd name="connsiteY42" fmla="*/ 189892 h 217946"/>
                <a:gd name="connsiteX43" fmla="*/ 141270 w 227502"/>
                <a:gd name="connsiteY43" fmla="*/ 189892 h 217946"/>
                <a:gd name="connsiteX44" fmla="*/ 148727 w 227502"/>
                <a:gd name="connsiteY44" fmla="*/ 182510 h 217946"/>
                <a:gd name="connsiteX45" fmla="*/ 141270 w 227502"/>
                <a:gd name="connsiteY45" fmla="*/ 175128 h 217946"/>
                <a:gd name="connsiteX46" fmla="*/ 131307 w 227502"/>
                <a:gd name="connsiteY46" fmla="*/ 203182 h 217946"/>
                <a:gd name="connsiteX47" fmla="*/ 96195 w 227502"/>
                <a:gd name="connsiteY47" fmla="*/ 203182 h 217946"/>
                <a:gd name="connsiteX48" fmla="*/ 88737 w 227502"/>
                <a:gd name="connsiteY48" fmla="*/ 210564 h 217946"/>
                <a:gd name="connsiteX49" fmla="*/ 96195 w 227502"/>
                <a:gd name="connsiteY49" fmla="*/ 217946 h 217946"/>
                <a:gd name="connsiteX50" fmla="*/ 131307 w 227502"/>
                <a:gd name="connsiteY50" fmla="*/ 217946 h 217946"/>
                <a:gd name="connsiteX51" fmla="*/ 138765 w 227502"/>
                <a:gd name="connsiteY51" fmla="*/ 210564 h 217946"/>
                <a:gd name="connsiteX52" fmla="*/ 131307 w 227502"/>
                <a:gd name="connsiteY52" fmla="*/ 203182 h 217946"/>
                <a:gd name="connsiteX0" fmla="*/ 113751 w 227502"/>
                <a:gd name="connsiteY0" fmla="*/ 20457 h 217946"/>
                <a:gd name="connsiteX1" fmla="*/ 63768 w 227502"/>
                <a:gd name="connsiteY1" fmla="*/ 40948 h 217946"/>
                <a:gd name="connsiteX2" fmla="*/ 43061 w 227502"/>
                <a:gd name="connsiteY2" fmla="*/ 90441 h 217946"/>
                <a:gd name="connsiteX3" fmla="*/ 63768 w 227502"/>
                <a:gd name="connsiteY3" fmla="*/ 139924 h 217946"/>
                <a:gd name="connsiteX4" fmla="*/ 113751 w 227502"/>
                <a:gd name="connsiteY4" fmla="*/ 160414 h 217946"/>
                <a:gd name="connsiteX5" fmla="*/ 163734 w 227502"/>
                <a:gd name="connsiteY5" fmla="*/ 139924 h 217946"/>
                <a:gd name="connsiteX6" fmla="*/ 184441 w 227502"/>
                <a:gd name="connsiteY6" fmla="*/ 90441 h 217946"/>
                <a:gd name="connsiteX7" fmla="*/ 163734 w 227502"/>
                <a:gd name="connsiteY7" fmla="*/ 40948 h 217946"/>
                <a:gd name="connsiteX8" fmla="*/ 113751 w 227502"/>
                <a:gd name="connsiteY8" fmla="*/ 20458 h 217946"/>
                <a:gd name="connsiteX9" fmla="*/ 113751 w 227502"/>
                <a:gd name="connsiteY9" fmla="*/ 20457 h 217946"/>
                <a:gd name="connsiteX10" fmla="*/ 113751 w 227502"/>
                <a:gd name="connsiteY10" fmla="*/ 145650 h 217946"/>
                <a:gd name="connsiteX11" fmla="*/ 57972 w 227502"/>
                <a:gd name="connsiteY11" fmla="*/ 90441 h 217946"/>
                <a:gd name="connsiteX12" fmla="*/ 113751 w 227502"/>
                <a:gd name="connsiteY12" fmla="*/ 35221 h 217946"/>
                <a:gd name="connsiteX13" fmla="*/ 169531 w 227502"/>
                <a:gd name="connsiteY13" fmla="*/ 90441 h 217946"/>
                <a:gd name="connsiteX14" fmla="*/ 113751 w 227502"/>
                <a:gd name="connsiteY14" fmla="*/ 145650 h 217946"/>
                <a:gd name="connsiteX15" fmla="*/ 51932 w 227502"/>
                <a:gd name="connsiteY15" fmla="*/ 27395 h 217946"/>
                <a:gd name="connsiteX16" fmla="*/ 57204 w 227502"/>
                <a:gd name="connsiteY16" fmla="*/ 25224 h 217946"/>
                <a:gd name="connsiteX17" fmla="*/ 57204 w 227502"/>
                <a:gd name="connsiteY17" fmla="*/ 14792 h 217946"/>
                <a:gd name="connsiteX18" fmla="*/ 44449 w 227502"/>
                <a:gd name="connsiteY18" fmla="*/ 2159 h 217946"/>
                <a:gd name="connsiteX19" fmla="*/ 33906 w 227502"/>
                <a:gd name="connsiteY19" fmla="*/ 2159 h 217946"/>
                <a:gd name="connsiteX20" fmla="*/ 33830 w 227502"/>
                <a:gd name="connsiteY20" fmla="*/ 12525 h 217946"/>
                <a:gd name="connsiteX21" fmla="*/ 33906 w 227502"/>
                <a:gd name="connsiteY21" fmla="*/ 12601 h 217946"/>
                <a:gd name="connsiteX22" fmla="*/ 46660 w 227502"/>
                <a:gd name="connsiteY22" fmla="*/ 25225 h 217946"/>
                <a:gd name="connsiteX23" fmla="*/ 51932 w 227502"/>
                <a:gd name="connsiteY23" fmla="*/ 27395 h 217946"/>
                <a:gd name="connsiteX24" fmla="*/ 25499 w 227502"/>
                <a:gd name="connsiteY24" fmla="*/ 74162 h 217946"/>
                <a:gd name="connsiteX25" fmla="*/ 7458 w 227502"/>
                <a:gd name="connsiteY25" fmla="*/ 74162 h 217946"/>
                <a:gd name="connsiteX26" fmla="*/ 0 w 227502"/>
                <a:gd name="connsiteY26" fmla="*/ 81544 h 217946"/>
                <a:gd name="connsiteX27" fmla="*/ 7458 w 227502"/>
                <a:gd name="connsiteY27" fmla="*/ 88927 h 217946"/>
                <a:gd name="connsiteX28" fmla="*/ 25500 w 227502"/>
                <a:gd name="connsiteY28" fmla="*/ 88927 h 217946"/>
                <a:gd name="connsiteX29" fmla="*/ 32958 w 227502"/>
                <a:gd name="connsiteY29" fmla="*/ 81544 h 217946"/>
                <a:gd name="connsiteX30" fmla="*/ 25500 w 227502"/>
                <a:gd name="connsiteY30" fmla="*/ 74162 h 217946"/>
                <a:gd name="connsiteX31" fmla="*/ 25499 w 227502"/>
                <a:gd name="connsiteY31" fmla="*/ 74162 h 217946"/>
                <a:gd name="connsiteX32" fmla="*/ 220044 w 227502"/>
                <a:gd name="connsiteY32" fmla="*/ 75808 h 217946"/>
                <a:gd name="connsiteX33" fmla="*/ 194544 w 227502"/>
                <a:gd name="connsiteY33" fmla="*/ 83190 h 217946"/>
                <a:gd name="connsiteX34" fmla="*/ 202003 w 227502"/>
                <a:gd name="connsiteY34" fmla="*/ 90573 h 217946"/>
                <a:gd name="connsiteX35" fmla="*/ 220044 w 227502"/>
                <a:gd name="connsiteY35" fmla="*/ 90573 h 217946"/>
                <a:gd name="connsiteX36" fmla="*/ 227502 w 227502"/>
                <a:gd name="connsiteY36" fmla="*/ 83190 h 217946"/>
                <a:gd name="connsiteX37" fmla="*/ 220044 w 227502"/>
                <a:gd name="connsiteY37" fmla="*/ 75808 h 217946"/>
                <a:gd name="connsiteX38" fmla="*/ 141270 w 227502"/>
                <a:gd name="connsiteY38" fmla="*/ 175128 h 217946"/>
                <a:gd name="connsiteX39" fmla="*/ 86232 w 227502"/>
                <a:gd name="connsiteY39" fmla="*/ 175128 h 217946"/>
                <a:gd name="connsiteX40" fmla="*/ 78775 w 227502"/>
                <a:gd name="connsiteY40" fmla="*/ 182510 h 217946"/>
                <a:gd name="connsiteX41" fmla="*/ 86232 w 227502"/>
                <a:gd name="connsiteY41" fmla="*/ 189892 h 217946"/>
                <a:gd name="connsiteX42" fmla="*/ 141270 w 227502"/>
                <a:gd name="connsiteY42" fmla="*/ 189892 h 217946"/>
                <a:gd name="connsiteX43" fmla="*/ 148727 w 227502"/>
                <a:gd name="connsiteY43" fmla="*/ 182510 h 217946"/>
                <a:gd name="connsiteX44" fmla="*/ 141270 w 227502"/>
                <a:gd name="connsiteY44" fmla="*/ 175128 h 217946"/>
                <a:gd name="connsiteX45" fmla="*/ 131307 w 227502"/>
                <a:gd name="connsiteY45" fmla="*/ 203182 h 217946"/>
                <a:gd name="connsiteX46" fmla="*/ 96195 w 227502"/>
                <a:gd name="connsiteY46" fmla="*/ 203182 h 217946"/>
                <a:gd name="connsiteX47" fmla="*/ 88737 w 227502"/>
                <a:gd name="connsiteY47" fmla="*/ 210564 h 217946"/>
                <a:gd name="connsiteX48" fmla="*/ 96195 w 227502"/>
                <a:gd name="connsiteY48" fmla="*/ 217946 h 217946"/>
                <a:gd name="connsiteX49" fmla="*/ 131307 w 227502"/>
                <a:gd name="connsiteY49" fmla="*/ 217946 h 217946"/>
                <a:gd name="connsiteX50" fmla="*/ 138765 w 227502"/>
                <a:gd name="connsiteY50" fmla="*/ 210564 h 217946"/>
                <a:gd name="connsiteX51" fmla="*/ 131307 w 227502"/>
                <a:gd name="connsiteY51" fmla="*/ 203182 h 217946"/>
                <a:gd name="connsiteX0" fmla="*/ 113751 w 228755"/>
                <a:gd name="connsiteY0" fmla="*/ 20457 h 217946"/>
                <a:gd name="connsiteX1" fmla="*/ 63768 w 228755"/>
                <a:gd name="connsiteY1" fmla="*/ 40948 h 217946"/>
                <a:gd name="connsiteX2" fmla="*/ 43061 w 228755"/>
                <a:gd name="connsiteY2" fmla="*/ 90441 h 217946"/>
                <a:gd name="connsiteX3" fmla="*/ 63768 w 228755"/>
                <a:gd name="connsiteY3" fmla="*/ 139924 h 217946"/>
                <a:gd name="connsiteX4" fmla="*/ 113751 w 228755"/>
                <a:gd name="connsiteY4" fmla="*/ 160414 h 217946"/>
                <a:gd name="connsiteX5" fmla="*/ 163734 w 228755"/>
                <a:gd name="connsiteY5" fmla="*/ 139924 h 217946"/>
                <a:gd name="connsiteX6" fmla="*/ 184441 w 228755"/>
                <a:gd name="connsiteY6" fmla="*/ 90441 h 217946"/>
                <a:gd name="connsiteX7" fmla="*/ 163734 w 228755"/>
                <a:gd name="connsiteY7" fmla="*/ 40948 h 217946"/>
                <a:gd name="connsiteX8" fmla="*/ 113751 w 228755"/>
                <a:gd name="connsiteY8" fmla="*/ 20458 h 217946"/>
                <a:gd name="connsiteX9" fmla="*/ 113751 w 228755"/>
                <a:gd name="connsiteY9" fmla="*/ 20457 h 217946"/>
                <a:gd name="connsiteX10" fmla="*/ 113751 w 228755"/>
                <a:gd name="connsiteY10" fmla="*/ 145650 h 217946"/>
                <a:gd name="connsiteX11" fmla="*/ 57972 w 228755"/>
                <a:gd name="connsiteY11" fmla="*/ 90441 h 217946"/>
                <a:gd name="connsiteX12" fmla="*/ 113751 w 228755"/>
                <a:gd name="connsiteY12" fmla="*/ 35221 h 217946"/>
                <a:gd name="connsiteX13" fmla="*/ 169531 w 228755"/>
                <a:gd name="connsiteY13" fmla="*/ 90441 h 217946"/>
                <a:gd name="connsiteX14" fmla="*/ 113751 w 228755"/>
                <a:gd name="connsiteY14" fmla="*/ 145650 h 217946"/>
                <a:gd name="connsiteX15" fmla="*/ 51932 w 228755"/>
                <a:gd name="connsiteY15" fmla="*/ 27395 h 217946"/>
                <a:gd name="connsiteX16" fmla="*/ 57204 w 228755"/>
                <a:gd name="connsiteY16" fmla="*/ 25224 h 217946"/>
                <a:gd name="connsiteX17" fmla="*/ 57204 w 228755"/>
                <a:gd name="connsiteY17" fmla="*/ 14792 h 217946"/>
                <a:gd name="connsiteX18" fmla="*/ 44449 w 228755"/>
                <a:gd name="connsiteY18" fmla="*/ 2159 h 217946"/>
                <a:gd name="connsiteX19" fmla="*/ 33906 w 228755"/>
                <a:gd name="connsiteY19" fmla="*/ 2159 h 217946"/>
                <a:gd name="connsiteX20" fmla="*/ 33830 w 228755"/>
                <a:gd name="connsiteY20" fmla="*/ 12525 h 217946"/>
                <a:gd name="connsiteX21" fmla="*/ 33906 w 228755"/>
                <a:gd name="connsiteY21" fmla="*/ 12601 h 217946"/>
                <a:gd name="connsiteX22" fmla="*/ 46660 w 228755"/>
                <a:gd name="connsiteY22" fmla="*/ 25225 h 217946"/>
                <a:gd name="connsiteX23" fmla="*/ 51932 w 228755"/>
                <a:gd name="connsiteY23" fmla="*/ 27395 h 217946"/>
                <a:gd name="connsiteX24" fmla="*/ 25499 w 228755"/>
                <a:gd name="connsiteY24" fmla="*/ 74162 h 217946"/>
                <a:gd name="connsiteX25" fmla="*/ 7458 w 228755"/>
                <a:gd name="connsiteY25" fmla="*/ 74162 h 217946"/>
                <a:gd name="connsiteX26" fmla="*/ 0 w 228755"/>
                <a:gd name="connsiteY26" fmla="*/ 81544 h 217946"/>
                <a:gd name="connsiteX27" fmla="*/ 7458 w 228755"/>
                <a:gd name="connsiteY27" fmla="*/ 88927 h 217946"/>
                <a:gd name="connsiteX28" fmla="*/ 25500 w 228755"/>
                <a:gd name="connsiteY28" fmla="*/ 88927 h 217946"/>
                <a:gd name="connsiteX29" fmla="*/ 32958 w 228755"/>
                <a:gd name="connsiteY29" fmla="*/ 81544 h 217946"/>
                <a:gd name="connsiteX30" fmla="*/ 25500 w 228755"/>
                <a:gd name="connsiteY30" fmla="*/ 74162 h 217946"/>
                <a:gd name="connsiteX31" fmla="*/ 25499 w 228755"/>
                <a:gd name="connsiteY31" fmla="*/ 74162 h 217946"/>
                <a:gd name="connsiteX32" fmla="*/ 227502 w 228755"/>
                <a:gd name="connsiteY32" fmla="*/ 83190 h 217946"/>
                <a:gd name="connsiteX33" fmla="*/ 194544 w 228755"/>
                <a:gd name="connsiteY33" fmla="*/ 83190 h 217946"/>
                <a:gd name="connsiteX34" fmla="*/ 202003 w 228755"/>
                <a:gd name="connsiteY34" fmla="*/ 90573 h 217946"/>
                <a:gd name="connsiteX35" fmla="*/ 220044 w 228755"/>
                <a:gd name="connsiteY35" fmla="*/ 90573 h 217946"/>
                <a:gd name="connsiteX36" fmla="*/ 227502 w 228755"/>
                <a:gd name="connsiteY36" fmla="*/ 83190 h 217946"/>
                <a:gd name="connsiteX37" fmla="*/ 141270 w 228755"/>
                <a:gd name="connsiteY37" fmla="*/ 175128 h 217946"/>
                <a:gd name="connsiteX38" fmla="*/ 86232 w 228755"/>
                <a:gd name="connsiteY38" fmla="*/ 175128 h 217946"/>
                <a:gd name="connsiteX39" fmla="*/ 78775 w 228755"/>
                <a:gd name="connsiteY39" fmla="*/ 182510 h 217946"/>
                <a:gd name="connsiteX40" fmla="*/ 86232 w 228755"/>
                <a:gd name="connsiteY40" fmla="*/ 189892 h 217946"/>
                <a:gd name="connsiteX41" fmla="*/ 141270 w 228755"/>
                <a:gd name="connsiteY41" fmla="*/ 189892 h 217946"/>
                <a:gd name="connsiteX42" fmla="*/ 148727 w 228755"/>
                <a:gd name="connsiteY42" fmla="*/ 182510 h 217946"/>
                <a:gd name="connsiteX43" fmla="*/ 141270 w 228755"/>
                <a:gd name="connsiteY43" fmla="*/ 175128 h 217946"/>
                <a:gd name="connsiteX44" fmla="*/ 131307 w 228755"/>
                <a:gd name="connsiteY44" fmla="*/ 203182 h 217946"/>
                <a:gd name="connsiteX45" fmla="*/ 96195 w 228755"/>
                <a:gd name="connsiteY45" fmla="*/ 203182 h 217946"/>
                <a:gd name="connsiteX46" fmla="*/ 88737 w 228755"/>
                <a:gd name="connsiteY46" fmla="*/ 210564 h 217946"/>
                <a:gd name="connsiteX47" fmla="*/ 96195 w 228755"/>
                <a:gd name="connsiteY47" fmla="*/ 217946 h 217946"/>
                <a:gd name="connsiteX48" fmla="*/ 131307 w 228755"/>
                <a:gd name="connsiteY48" fmla="*/ 217946 h 217946"/>
                <a:gd name="connsiteX49" fmla="*/ 138765 w 228755"/>
                <a:gd name="connsiteY49" fmla="*/ 210564 h 217946"/>
                <a:gd name="connsiteX50" fmla="*/ 131307 w 228755"/>
                <a:gd name="connsiteY50" fmla="*/ 203182 h 217946"/>
                <a:gd name="connsiteX0" fmla="*/ 113751 w 220044"/>
                <a:gd name="connsiteY0" fmla="*/ 20457 h 217946"/>
                <a:gd name="connsiteX1" fmla="*/ 63768 w 220044"/>
                <a:gd name="connsiteY1" fmla="*/ 40948 h 217946"/>
                <a:gd name="connsiteX2" fmla="*/ 43061 w 220044"/>
                <a:gd name="connsiteY2" fmla="*/ 90441 h 217946"/>
                <a:gd name="connsiteX3" fmla="*/ 63768 w 220044"/>
                <a:gd name="connsiteY3" fmla="*/ 139924 h 217946"/>
                <a:gd name="connsiteX4" fmla="*/ 113751 w 220044"/>
                <a:gd name="connsiteY4" fmla="*/ 160414 h 217946"/>
                <a:gd name="connsiteX5" fmla="*/ 163734 w 220044"/>
                <a:gd name="connsiteY5" fmla="*/ 139924 h 217946"/>
                <a:gd name="connsiteX6" fmla="*/ 184441 w 220044"/>
                <a:gd name="connsiteY6" fmla="*/ 90441 h 217946"/>
                <a:gd name="connsiteX7" fmla="*/ 163734 w 220044"/>
                <a:gd name="connsiteY7" fmla="*/ 40948 h 217946"/>
                <a:gd name="connsiteX8" fmla="*/ 113751 w 220044"/>
                <a:gd name="connsiteY8" fmla="*/ 20458 h 217946"/>
                <a:gd name="connsiteX9" fmla="*/ 113751 w 220044"/>
                <a:gd name="connsiteY9" fmla="*/ 20457 h 217946"/>
                <a:gd name="connsiteX10" fmla="*/ 113751 w 220044"/>
                <a:gd name="connsiteY10" fmla="*/ 145650 h 217946"/>
                <a:gd name="connsiteX11" fmla="*/ 57972 w 220044"/>
                <a:gd name="connsiteY11" fmla="*/ 90441 h 217946"/>
                <a:gd name="connsiteX12" fmla="*/ 113751 w 220044"/>
                <a:gd name="connsiteY12" fmla="*/ 35221 h 217946"/>
                <a:gd name="connsiteX13" fmla="*/ 169531 w 220044"/>
                <a:gd name="connsiteY13" fmla="*/ 90441 h 217946"/>
                <a:gd name="connsiteX14" fmla="*/ 113751 w 220044"/>
                <a:gd name="connsiteY14" fmla="*/ 145650 h 217946"/>
                <a:gd name="connsiteX15" fmla="*/ 51932 w 220044"/>
                <a:gd name="connsiteY15" fmla="*/ 27395 h 217946"/>
                <a:gd name="connsiteX16" fmla="*/ 57204 w 220044"/>
                <a:gd name="connsiteY16" fmla="*/ 25224 h 217946"/>
                <a:gd name="connsiteX17" fmla="*/ 57204 w 220044"/>
                <a:gd name="connsiteY17" fmla="*/ 14792 h 217946"/>
                <a:gd name="connsiteX18" fmla="*/ 44449 w 220044"/>
                <a:gd name="connsiteY18" fmla="*/ 2159 h 217946"/>
                <a:gd name="connsiteX19" fmla="*/ 33906 w 220044"/>
                <a:gd name="connsiteY19" fmla="*/ 2159 h 217946"/>
                <a:gd name="connsiteX20" fmla="*/ 33830 w 220044"/>
                <a:gd name="connsiteY20" fmla="*/ 12525 h 217946"/>
                <a:gd name="connsiteX21" fmla="*/ 33906 w 220044"/>
                <a:gd name="connsiteY21" fmla="*/ 12601 h 217946"/>
                <a:gd name="connsiteX22" fmla="*/ 46660 w 220044"/>
                <a:gd name="connsiteY22" fmla="*/ 25225 h 217946"/>
                <a:gd name="connsiteX23" fmla="*/ 51932 w 220044"/>
                <a:gd name="connsiteY23" fmla="*/ 27395 h 217946"/>
                <a:gd name="connsiteX24" fmla="*/ 25499 w 220044"/>
                <a:gd name="connsiteY24" fmla="*/ 74162 h 217946"/>
                <a:gd name="connsiteX25" fmla="*/ 7458 w 220044"/>
                <a:gd name="connsiteY25" fmla="*/ 74162 h 217946"/>
                <a:gd name="connsiteX26" fmla="*/ 0 w 220044"/>
                <a:gd name="connsiteY26" fmla="*/ 81544 h 217946"/>
                <a:gd name="connsiteX27" fmla="*/ 7458 w 220044"/>
                <a:gd name="connsiteY27" fmla="*/ 88927 h 217946"/>
                <a:gd name="connsiteX28" fmla="*/ 25500 w 220044"/>
                <a:gd name="connsiteY28" fmla="*/ 88927 h 217946"/>
                <a:gd name="connsiteX29" fmla="*/ 32958 w 220044"/>
                <a:gd name="connsiteY29" fmla="*/ 81544 h 217946"/>
                <a:gd name="connsiteX30" fmla="*/ 25500 w 220044"/>
                <a:gd name="connsiteY30" fmla="*/ 74162 h 217946"/>
                <a:gd name="connsiteX31" fmla="*/ 25499 w 220044"/>
                <a:gd name="connsiteY31" fmla="*/ 74162 h 217946"/>
                <a:gd name="connsiteX32" fmla="*/ 220044 w 220044"/>
                <a:gd name="connsiteY32" fmla="*/ 90573 h 217946"/>
                <a:gd name="connsiteX33" fmla="*/ 194544 w 220044"/>
                <a:gd name="connsiteY33" fmla="*/ 83190 h 217946"/>
                <a:gd name="connsiteX34" fmla="*/ 202003 w 220044"/>
                <a:gd name="connsiteY34" fmla="*/ 90573 h 217946"/>
                <a:gd name="connsiteX35" fmla="*/ 220044 w 220044"/>
                <a:gd name="connsiteY35" fmla="*/ 90573 h 217946"/>
                <a:gd name="connsiteX36" fmla="*/ 141270 w 220044"/>
                <a:gd name="connsiteY36" fmla="*/ 175128 h 217946"/>
                <a:gd name="connsiteX37" fmla="*/ 86232 w 220044"/>
                <a:gd name="connsiteY37" fmla="*/ 175128 h 217946"/>
                <a:gd name="connsiteX38" fmla="*/ 78775 w 220044"/>
                <a:gd name="connsiteY38" fmla="*/ 182510 h 217946"/>
                <a:gd name="connsiteX39" fmla="*/ 86232 w 220044"/>
                <a:gd name="connsiteY39" fmla="*/ 189892 h 217946"/>
                <a:gd name="connsiteX40" fmla="*/ 141270 w 220044"/>
                <a:gd name="connsiteY40" fmla="*/ 189892 h 217946"/>
                <a:gd name="connsiteX41" fmla="*/ 148727 w 220044"/>
                <a:gd name="connsiteY41" fmla="*/ 182510 h 217946"/>
                <a:gd name="connsiteX42" fmla="*/ 141270 w 220044"/>
                <a:gd name="connsiteY42" fmla="*/ 175128 h 217946"/>
                <a:gd name="connsiteX43" fmla="*/ 131307 w 220044"/>
                <a:gd name="connsiteY43" fmla="*/ 203182 h 217946"/>
                <a:gd name="connsiteX44" fmla="*/ 96195 w 220044"/>
                <a:gd name="connsiteY44" fmla="*/ 203182 h 217946"/>
                <a:gd name="connsiteX45" fmla="*/ 88737 w 220044"/>
                <a:gd name="connsiteY45" fmla="*/ 210564 h 217946"/>
                <a:gd name="connsiteX46" fmla="*/ 96195 w 220044"/>
                <a:gd name="connsiteY46" fmla="*/ 217946 h 217946"/>
                <a:gd name="connsiteX47" fmla="*/ 131307 w 220044"/>
                <a:gd name="connsiteY47" fmla="*/ 217946 h 217946"/>
                <a:gd name="connsiteX48" fmla="*/ 138765 w 220044"/>
                <a:gd name="connsiteY48" fmla="*/ 210564 h 217946"/>
                <a:gd name="connsiteX49" fmla="*/ 131307 w 220044"/>
                <a:gd name="connsiteY49" fmla="*/ 203182 h 217946"/>
                <a:gd name="connsiteX0" fmla="*/ 113751 w 202003"/>
                <a:gd name="connsiteY0" fmla="*/ 20457 h 217946"/>
                <a:gd name="connsiteX1" fmla="*/ 63768 w 202003"/>
                <a:gd name="connsiteY1" fmla="*/ 40948 h 217946"/>
                <a:gd name="connsiteX2" fmla="*/ 43061 w 202003"/>
                <a:gd name="connsiteY2" fmla="*/ 90441 h 217946"/>
                <a:gd name="connsiteX3" fmla="*/ 63768 w 202003"/>
                <a:gd name="connsiteY3" fmla="*/ 139924 h 217946"/>
                <a:gd name="connsiteX4" fmla="*/ 113751 w 202003"/>
                <a:gd name="connsiteY4" fmla="*/ 160414 h 217946"/>
                <a:gd name="connsiteX5" fmla="*/ 163734 w 202003"/>
                <a:gd name="connsiteY5" fmla="*/ 139924 h 217946"/>
                <a:gd name="connsiteX6" fmla="*/ 184441 w 202003"/>
                <a:gd name="connsiteY6" fmla="*/ 90441 h 217946"/>
                <a:gd name="connsiteX7" fmla="*/ 163734 w 202003"/>
                <a:gd name="connsiteY7" fmla="*/ 40948 h 217946"/>
                <a:gd name="connsiteX8" fmla="*/ 113751 w 202003"/>
                <a:gd name="connsiteY8" fmla="*/ 20458 h 217946"/>
                <a:gd name="connsiteX9" fmla="*/ 113751 w 202003"/>
                <a:gd name="connsiteY9" fmla="*/ 20457 h 217946"/>
                <a:gd name="connsiteX10" fmla="*/ 113751 w 202003"/>
                <a:gd name="connsiteY10" fmla="*/ 145650 h 217946"/>
                <a:gd name="connsiteX11" fmla="*/ 57972 w 202003"/>
                <a:gd name="connsiteY11" fmla="*/ 90441 h 217946"/>
                <a:gd name="connsiteX12" fmla="*/ 113751 w 202003"/>
                <a:gd name="connsiteY12" fmla="*/ 35221 h 217946"/>
                <a:gd name="connsiteX13" fmla="*/ 169531 w 202003"/>
                <a:gd name="connsiteY13" fmla="*/ 90441 h 217946"/>
                <a:gd name="connsiteX14" fmla="*/ 113751 w 202003"/>
                <a:gd name="connsiteY14" fmla="*/ 145650 h 217946"/>
                <a:gd name="connsiteX15" fmla="*/ 51932 w 202003"/>
                <a:gd name="connsiteY15" fmla="*/ 27395 h 217946"/>
                <a:gd name="connsiteX16" fmla="*/ 57204 w 202003"/>
                <a:gd name="connsiteY16" fmla="*/ 25224 h 217946"/>
                <a:gd name="connsiteX17" fmla="*/ 57204 w 202003"/>
                <a:gd name="connsiteY17" fmla="*/ 14792 h 217946"/>
                <a:gd name="connsiteX18" fmla="*/ 44449 w 202003"/>
                <a:gd name="connsiteY18" fmla="*/ 2159 h 217946"/>
                <a:gd name="connsiteX19" fmla="*/ 33906 w 202003"/>
                <a:gd name="connsiteY19" fmla="*/ 2159 h 217946"/>
                <a:gd name="connsiteX20" fmla="*/ 33830 w 202003"/>
                <a:gd name="connsiteY20" fmla="*/ 12525 h 217946"/>
                <a:gd name="connsiteX21" fmla="*/ 33906 w 202003"/>
                <a:gd name="connsiteY21" fmla="*/ 12601 h 217946"/>
                <a:gd name="connsiteX22" fmla="*/ 46660 w 202003"/>
                <a:gd name="connsiteY22" fmla="*/ 25225 h 217946"/>
                <a:gd name="connsiteX23" fmla="*/ 51932 w 202003"/>
                <a:gd name="connsiteY23" fmla="*/ 27395 h 217946"/>
                <a:gd name="connsiteX24" fmla="*/ 25499 w 202003"/>
                <a:gd name="connsiteY24" fmla="*/ 74162 h 217946"/>
                <a:gd name="connsiteX25" fmla="*/ 7458 w 202003"/>
                <a:gd name="connsiteY25" fmla="*/ 74162 h 217946"/>
                <a:gd name="connsiteX26" fmla="*/ 0 w 202003"/>
                <a:gd name="connsiteY26" fmla="*/ 81544 h 217946"/>
                <a:gd name="connsiteX27" fmla="*/ 7458 w 202003"/>
                <a:gd name="connsiteY27" fmla="*/ 88927 h 217946"/>
                <a:gd name="connsiteX28" fmla="*/ 25500 w 202003"/>
                <a:gd name="connsiteY28" fmla="*/ 88927 h 217946"/>
                <a:gd name="connsiteX29" fmla="*/ 32958 w 202003"/>
                <a:gd name="connsiteY29" fmla="*/ 81544 h 217946"/>
                <a:gd name="connsiteX30" fmla="*/ 25500 w 202003"/>
                <a:gd name="connsiteY30" fmla="*/ 74162 h 217946"/>
                <a:gd name="connsiteX31" fmla="*/ 25499 w 202003"/>
                <a:gd name="connsiteY31" fmla="*/ 74162 h 217946"/>
                <a:gd name="connsiteX32" fmla="*/ 202003 w 202003"/>
                <a:gd name="connsiteY32" fmla="*/ 90573 h 217946"/>
                <a:gd name="connsiteX33" fmla="*/ 194544 w 202003"/>
                <a:gd name="connsiteY33" fmla="*/ 83190 h 217946"/>
                <a:gd name="connsiteX34" fmla="*/ 202003 w 202003"/>
                <a:gd name="connsiteY34" fmla="*/ 90573 h 217946"/>
                <a:gd name="connsiteX35" fmla="*/ 141270 w 202003"/>
                <a:gd name="connsiteY35" fmla="*/ 175128 h 217946"/>
                <a:gd name="connsiteX36" fmla="*/ 86232 w 202003"/>
                <a:gd name="connsiteY36" fmla="*/ 175128 h 217946"/>
                <a:gd name="connsiteX37" fmla="*/ 78775 w 202003"/>
                <a:gd name="connsiteY37" fmla="*/ 182510 h 217946"/>
                <a:gd name="connsiteX38" fmla="*/ 86232 w 202003"/>
                <a:gd name="connsiteY38" fmla="*/ 189892 h 217946"/>
                <a:gd name="connsiteX39" fmla="*/ 141270 w 202003"/>
                <a:gd name="connsiteY39" fmla="*/ 189892 h 217946"/>
                <a:gd name="connsiteX40" fmla="*/ 148727 w 202003"/>
                <a:gd name="connsiteY40" fmla="*/ 182510 h 217946"/>
                <a:gd name="connsiteX41" fmla="*/ 141270 w 202003"/>
                <a:gd name="connsiteY41" fmla="*/ 175128 h 217946"/>
                <a:gd name="connsiteX42" fmla="*/ 131307 w 202003"/>
                <a:gd name="connsiteY42" fmla="*/ 203182 h 217946"/>
                <a:gd name="connsiteX43" fmla="*/ 96195 w 202003"/>
                <a:gd name="connsiteY43" fmla="*/ 203182 h 217946"/>
                <a:gd name="connsiteX44" fmla="*/ 88737 w 202003"/>
                <a:gd name="connsiteY44" fmla="*/ 210564 h 217946"/>
                <a:gd name="connsiteX45" fmla="*/ 96195 w 202003"/>
                <a:gd name="connsiteY45" fmla="*/ 217946 h 217946"/>
                <a:gd name="connsiteX46" fmla="*/ 131307 w 202003"/>
                <a:gd name="connsiteY46" fmla="*/ 217946 h 217946"/>
                <a:gd name="connsiteX47" fmla="*/ 138765 w 202003"/>
                <a:gd name="connsiteY47" fmla="*/ 210564 h 217946"/>
                <a:gd name="connsiteX48" fmla="*/ 131307 w 202003"/>
                <a:gd name="connsiteY48" fmla="*/ 203182 h 217946"/>
                <a:gd name="connsiteX0" fmla="*/ 113751 w 184441"/>
                <a:gd name="connsiteY0" fmla="*/ 20457 h 217946"/>
                <a:gd name="connsiteX1" fmla="*/ 63768 w 184441"/>
                <a:gd name="connsiteY1" fmla="*/ 40948 h 217946"/>
                <a:gd name="connsiteX2" fmla="*/ 43061 w 184441"/>
                <a:gd name="connsiteY2" fmla="*/ 90441 h 217946"/>
                <a:gd name="connsiteX3" fmla="*/ 63768 w 184441"/>
                <a:gd name="connsiteY3" fmla="*/ 139924 h 217946"/>
                <a:gd name="connsiteX4" fmla="*/ 113751 w 184441"/>
                <a:gd name="connsiteY4" fmla="*/ 160414 h 217946"/>
                <a:gd name="connsiteX5" fmla="*/ 163734 w 184441"/>
                <a:gd name="connsiteY5" fmla="*/ 139924 h 217946"/>
                <a:gd name="connsiteX6" fmla="*/ 184441 w 184441"/>
                <a:gd name="connsiteY6" fmla="*/ 90441 h 217946"/>
                <a:gd name="connsiteX7" fmla="*/ 163734 w 184441"/>
                <a:gd name="connsiteY7" fmla="*/ 40948 h 217946"/>
                <a:gd name="connsiteX8" fmla="*/ 113751 w 184441"/>
                <a:gd name="connsiteY8" fmla="*/ 20458 h 217946"/>
                <a:gd name="connsiteX9" fmla="*/ 113751 w 184441"/>
                <a:gd name="connsiteY9" fmla="*/ 20457 h 217946"/>
                <a:gd name="connsiteX10" fmla="*/ 113751 w 184441"/>
                <a:gd name="connsiteY10" fmla="*/ 145650 h 217946"/>
                <a:gd name="connsiteX11" fmla="*/ 57972 w 184441"/>
                <a:gd name="connsiteY11" fmla="*/ 90441 h 217946"/>
                <a:gd name="connsiteX12" fmla="*/ 113751 w 184441"/>
                <a:gd name="connsiteY12" fmla="*/ 35221 h 217946"/>
                <a:gd name="connsiteX13" fmla="*/ 169531 w 184441"/>
                <a:gd name="connsiteY13" fmla="*/ 90441 h 217946"/>
                <a:gd name="connsiteX14" fmla="*/ 113751 w 184441"/>
                <a:gd name="connsiteY14" fmla="*/ 145650 h 217946"/>
                <a:gd name="connsiteX15" fmla="*/ 51932 w 184441"/>
                <a:gd name="connsiteY15" fmla="*/ 27395 h 217946"/>
                <a:gd name="connsiteX16" fmla="*/ 57204 w 184441"/>
                <a:gd name="connsiteY16" fmla="*/ 25224 h 217946"/>
                <a:gd name="connsiteX17" fmla="*/ 57204 w 184441"/>
                <a:gd name="connsiteY17" fmla="*/ 14792 h 217946"/>
                <a:gd name="connsiteX18" fmla="*/ 44449 w 184441"/>
                <a:gd name="connsiteY18" fmla="*/ 2159 h 217946"/>
                <a:gd name="connsiteX19" fmla="*/ 33906 w 184441"/>
                <a:gd name="connsiteY19" fmla="*/ 2159 h 217946"/>
                <a:gd name="connsiteX20" fmla="*/ 33830 w 184441"/>
                <a:gd name="connsiteY20" fmla="*/ 12525 h 217946"/>
                <a:gd name="connsiteX21" fmla="*/ 33906 w 184441"/>
                <a:gd name="connsiteY21" fmla="*/ 12601 h 217946"/>
                <a:gd name="connsiteX22" fmla="*/ 46660 w 184441"/>
                <a:gd name="connsiteY22" fmla="*/ 25225 h 217946"/>
                <a:gd name="connsiteX23" fmla="*/ 51932 w 184441"/>
                <a:gd name="connsiteY23" fmla="*/ 27395 h 217946"/>
                <a:gd name="connsiteX24" fmla="*/ 25499 w 184441"/>
                <a:gd name="connsiteY24" fmla="*/ 74162 h 217946"/>
                <a:gd name="connsiteX25" fmla="*/ 7458 w 184441"/>
                <a:gd name="connsiteY25" fmla="*/ 74162 h 217946"/>
                <a:gd name="connsiteX26" fmla="*/ 0 w 184441"/>
                <a:gd name="connsiteY26" fmla="*/ 81544 h 217946"/>
                <a:gd name="connsiteX27" fmla="*/ 7458 w 184441"/>
                <a:gd name="connsiteY27" fmla="*/ 88927 h 217946"/>
                <a:gd name="connsiteX28" fmla="*/ 25500 w 184441"/>
                <a:gd name="connsiteY28" fmla="*/ 88927 h 217946"/>
                <a:gd name="connsiteX29" fmla="*/ 32958 w 184441"/>
                <a:gd name="connsiteY29" fmla="*/ 81544 h 217946"/>
                <a:gd name="connsiteX30" fmla="*/ 25500 w 184441"/>
                <a:gd name="connsiteY30" fmla="*/ 74162 h 217946"/>
                <a:gd name="connsiteX31" fmla="*/ 25499 w 184441"/>
                <a:gd name="connsiteY31" fmla="*/ 74162 h 217946"/>
                <a:gd name="connsiteX32" fmla="*/ 141270 w 184441"/>
                <a:gd name="connsiteY32" fmla="*/ 175128 h 217946"/>
                <a:gd name="connsiteX33" fmla="*/ 86232 w 184441"/>
                <a:gd name="connsiteY33" fmla="*/ 175128 h 217946"/>
                <a:gd name="connsiteX34" fmla="*/ 78775 w 184441"/>
                <a:gd name="connsiteY34" fmla="*/ 182510 h 217946"/>
                <a:gd name="connsiteX35" fmla="*/ 86232 w 184441"/>
                <a:gd name="connsiteY35" fmla="*/ 189892 h 217946"/>
                <a:gd name="connsiteX36" fmla="*/ 141270 w 184441"/>
                <a:gd name="connsiteY36" fmla="*/ 189892 h 217946"/>
                <a:gd name="connsiteX37" fmla="*/ 148727 w 184441"/>
                <a:gd name="connsiteY37" fmla="*/ 182510 h 217946"/>
                <a:gd name="connsiteX38" fmla="*/ 141270 w 184441"/>
                <a:gd name="connsiteY38" fmla="*/ 175128 h 217946"/>
                <a:gd name="connsiteX39" fmla="*/ 131307 w 184441"/>
                <a:gd name="connsiteY39" fmla="*/ 203182 h 217946"/>
                <a:gd name="connsiteX40" fmla="*/ 96195 w 184441"/>
                <a:gd name="connsiteY40" fmla="*/ 203182 h 217946"/>
                <a:gd name="connsiteX41" fmla="*/ 88737 w 184441"/>
                <a:gd name="connsiteY41" fmla="*/ 210564 h 217946"/>
                <a:gd name="connsiteX42" fmla="*/ 96195 w 184441"/>
                <a:gd name="connsiteY42" fmla="*/ 217946 h 217946"/>
                <a:gd name="connsiteX43" fmla="*/ 131307 w 184441"/>
                <a:gd name="connsiteY43" fmla="*/ 217946 h 217946"/>
                <a:gd name="connsiteX44" fmla="*/ 138765 w 184441"/>
                <a:gd name="connsiteY44" fmla="*/ 210564 h 217946"/>
                <a:gd name="connsiteX45" fmla="*/ 131307 w 184441"/>
                <a:gd name="connsiteY45" fmla="*/ 203182 h 217946"/>
                <a:gd name="connsiteX0" fmla="*/ 113751 w 184441"/>
                <a:gd name="connsiteY0" fmla="*/ 18310 h 215799"/>
                <a:gd name="connsiteX1" fmla="*/ 63768 w 184441"/>
                <a:gd name="connsiteY1" fmla="*/ 38801 h 215799"/>
                <a:gd name="connsiteX2" fmla="*/ 43061 w 184441"/>
                <a:gd name="connsiteY2" fmla="*/ 88294 h 215799"/>
                <a:gd name="connsiteX3" fmla="*/ 63768 w 184441"/>
                <a:gd name="connsiteY3" fmla="*/ 137777 h 215799"/>
                <a:gd name="connsiteX4" fmla="*/ 113751 w 184441"/>
                <a:gd name="connsiteY4" fmla="*/ 158267 h 215799"/>
                <a:gd name="connsiteX5" fmla="*/ 163734 w 184441"/>
                <a:gd name="connsiteY5" fmla="*/ 137777 h 215799"/>
                <a:gd name="connsiteX6" fmla="*/ 184441 w 184441"/>
                <a:gd name="connsiteY6" fmla="*/ 88294 h 215799"/>
                <a:gd name="connsiteX7" fmla="*/ 163734 w 184441"/>
                <a:gd name="connsiteY7" fmla="*/ 38801 h 215799"/>
                <a:gd name="connsiteX8" fmla="*/ 113751 w 184441"/>
                <a:gd name="connsiteY8" fmla="*/ 18311 h 215799"/>
                <a:gd name="connsiteX9" fmla="*/ 113751 w 184441"/>
                <a:gd name="connsiteY9" fmla="*/ 18310 h 215799"/>
                <a:gd name="connsiteX10" fmla="*/ 113751 w 184441"/>
                <a:gd name="connsiteY10" fmla="*/ 143503 h 215799"/>
                <a:gd name="connsiteX11" fmla="*/ 57972 w 184441"/>
                <a:gd name="connsiteY11" fmla="*/ 88294 h 215799"/>
                <a:gd name="connsiteX12" fmla="*/ 113751 w 184441"/>
                <a:gd name="connsiteY12" fmla="*/ 33074 h 215799"/>
                <a:gd name="connsiteX13" fmla="*/ 169531 w 184441"/>
                <a:gd name="connsiteY13" fmla="*/ 88294 h 215799"/>
                <a:gd name="connsiteX14" fmla="*/ 113751 w 184441"/>
                <a:gd name="connsiteY14" fmla="*/ 143503 h 215799"/>
                <a:gd name="connsiteX15" fmla="*/ 51932 w 184441"/>
                <a:gd name="connsiteY15" fmla="*/ 25248 h 215799"/>
                <a:gd name="connsiteX16" fmla="*/ 57204 w 184441"/>
                <a:gd name="connsiteY16" fmla="*/ 23077 h 215799"/>
                <a:gd name="connsiteX17" fmla="*/ 57204 w 184441"/>
                <a:gd name="connsiteY17" fmla="*/ 12645 h 215799"/>
                <a:gd name="connsiteX18" fmla="*/ 44449 w 184441"/>
                <a:gd name="connsiteY18" fmla="*/ 12 h 215799"/>
                <a:gd name="connsiteX19" fmla="*/ 33830 w 184441"/>
                <a:gd name="connsiteY19" fmla="*/ 10378 h 215799"/>
                <a:gd name="connsiteX20" fmla="*/ 33906 w 184441"/>
                <a:gd name="connsiteY20" fmla="*/ 10454 h 215799"/>
                <a:gd name="connsiteX21" fmla="*/ 46660 w 184441"/>
                <a:gd name="connsiteY21" fmla="*/ 23078 h 215799"/>
                <a:gd name="connsiteX22" fmla="*/ 51932 w 184441"/>
                <a:gd name="connsiteY22" fmla="*/ 25248 h 215799"/>
                <a:gd name="connsiteX23" fmla="*/ 25499 w 184441"/>
                <a:gd name="connsiteY23" fmla="*/ 72015 h 215799"/>
                <a:gd name="connsiteX24" fmla="*/ 7458 w 184441"/>
                <a:gd name="connsiteY24" fmla="*/ 72015 h 215799"/>
                <a:gd name="connsiteX25" fmla="*/ 0 w 184441"/>
                <a:gd name="connsiteY25" fmla="*/ 79397 h 215799"/>
                <a:gd name="connsiteX26" fmla="*/ 7458 w 184441"/>
                <a:gd name="connsiteY26" fmla="*/ 86780 h 215799"/>
                <a:gd name="connsiteX27" fmla="*/ 25500 w 184441"/>
                <a:gd name="connsiteY27" fmla="*/ 86780 h 215799"/>
                <a:gd name="connsiteX28" fmla="*/ 32958 w 184441"/>
                <a:gd name="connsiteY28" fmla="*/ 79397 h 215799"/>
                <a:gd name="connsiteX29" fmla="*/ 25500 w 184441"/>
                <a:gd name="connsiteY29" fmla="*/ 72015 h 215799"/>
                <a:gd name="connsiteX30" fmla="*/ 25499 w 184441"/>
                <a:gd name="connsiteY30" fmla="*/ 72015 h 215799"/>
                <a:gd name="connsiteX31" fmla="*/ 141270 w 184441"/>
                <a:gd name="connsiteY31" fmla="*/ 172981 h 215799"/>
                <a:gd name="connsiteX32" fmla="*/ 86232 w 184441"/>
                <a:gd name="connsiteY32" fmla="*/ 172981 h 215799"/>
                <a:gd name="connsiteX33" fmla="*/ 78775 w 184441"/>
                <a:gd name="connsiteY33" fmla="*/ 180363 h 215799"/>
                <a:gd name="connsiteX34" fmla="*/ 86232 w 184441"/>
                <a:gd name="connsiteY34" fmla="*/ 187745 h 215799"/>
                <a:gd name="connsiteX35" fmla="*/ 141270 w 184441"/>
                <a:gd name="connsiteY35" fmla="*/ 187745 h 215799"/>
                <a:gd name="connsiteX36" fmla="*/ 148727 w 184441"/>
                <a:gd name="connsiteY36" fmla="*/ 180363 h 215799"/>
                <a:gd name="connsiteX37" fmla="*/ 141270 w 184441"/>
                <a:gd name="connsiteY37" fmla="*/ 172981 h 215799"/>
                <a:gd name="connsiteX38" fmla="*/ 131307 w 184441"/>
                <a:gd name="connsiteY38" fmla="*/ 201035 h 215799"/>
                <a:gd name="connsiteX39" fmla="*/ 96195 w 184441"/>
                <a:gd name="connsiteY39" fmla="*/ 201035 h 215799"/>
                <a:gd name="connsiteX40" fmla="*/ 88737 w 184441"/>
                <a:gd name="connsiteY40" fmla="*/ 208417 h 215799"/>
                <a:gd name="connsiteX41" fmla="*/ 96195 w 184441"/>
                <a:gd name="connsiteY41" fmla="*/ 215799 h 215799"/>
                <a:gd name="connsiteX42" fmla="*/ 131307 w 184441"/>
                <a:gd name="connsiteY42" fmla="*/ 215799 h 215799"/>
                <a:gd name="connsiteX43" fmla="*/ 138765 w 184441"/>
                <a:gd name="connsiteY43" fmla="*/ 208417 h 215799"/>
                <a:gd name="connsiteX44" fmla="*/ 131307 w 184441"/>
                <a:gd name="connsiteY44" fmla="*/ 201035 h 215799"/>
                <a:gd name="connsiteX0" fmla="*/ 113751 w 184441"/>
                <a:gd name="connsiteY0" fmla="*/ 7932 h 205421"/>
                <a:gd name="connsiteX1" fmla="*/ 63768 w 184441"/>
                <a:gd name="connsiteY1" fmla="*/ 28423 h 205421"/>
                <a:gd name="connsiteX2" fmla="*/ 43061 w 184441"/>
                <a:gd name="connsiteY2" fmla="*/ 77916 h 205421"/>
                <a:gd name="connsiteX3" fmla="*/ 63768 w 184441"/>
                <a:gd name="connsiteY3" fmla="*/ 127399 h 205421"/>
                <a:gd name="connsiteX4" fmla="*/ 113751 w 184441"/>
                <a:gd name="connsiteY4" fmla="*/ 147889 h 205421"/>
                <a:gd name="connsiteX5" fmla="*/ 163734 w 184441"/>
                <a:gd name="connsiteY5" fmla="*/ 127399 h 205421"/>
                <a:gd name="connsiteX6" fmla="*/ 184441 w 184441"/>
                <a:gd name="connsiteY6" fmla="*/ 77916 h 205421"/>
                <a:gd name="connsiteX7" fmla="*/ 163734 w 184441"/>
                <a:gd name="connsiteY7" fmla="*/ 28423 h 205421"/>
                <a:gd name="connsiteX8" fmla="*/ 113751 w 184441"/>
                <a:gd name="connsiteY8" fmla="*/ 7933 h 205421"/>
                <a:gd name="connsiteX9" fmla="*/ 113751 w 184441"/>
                <a:gd name="connsiteY9" fmla="*/ 7932 h 205421"/>
                <a:gd name="connsiteX10" fmla="*/ 113751 w 184441"/>
                <a:gd name="connsiteY10" fmla="*/ 133125 h 205421"/>
                <a:gd name="connsiteX11" fmla="*/ 57972 w 184441"/>
                <a:gd name="connsiteY11" fmla="*/ 77916 h 205421"/>
                <a:gd name="connsiteX12" fmla="*/ 113751 w 184441"/>
                <a:gd name="connsiteY12" fmla="*/ 22696 h 205421"/>
                <a:gd name="connsiteX13" fmla="*/ 169531 w 184441"/>
                <a:gd name="connsiteY13" fmla="*/ 77916 h 205421"/>
                <a:gd name="connsiteX14" fmla="*/ 113751 w 184441"/>
                <a:gd name="connsiteY14" fmla="*/ 133125 h 205421"/>
                <a:gd name="connsiteX15" fmla="*/ 51932 w 184441"/>
                <a:gd name="connsiteY15" fmla="*/ 14870 h 205421"/>
                <a:gd name="connsiteX16" fmla="*/ 57204 w 184441"/>
                <a:gd name="connsiteY16" fmla="*/ 12699 h 205421"/>
                <a:gd name="connsiteX17" fmla="*/ 57204 w 184441"/>
                <a:gd name="connsiteY17" fmla="*/ 2267 h 205421"/>
                <a:gd name="connsiteX18" fmla="*/ 33830 w 184441"/>
                <a:gd name="connsiteY18" fmla="*/ 0 h 205421"/>
                <a:gd name="connsiteX19" fmla="*/ 33906 w 184441"/>
                <a:gd name="connsiteY19" fmla="*/ 76 h 205421"/>
                <a:gd name="connsiteX20" fmla="*/ 46660 w 184441"/>
                <a:gd name="connsiteY20" fmla="*/ 12700 h 205421"/>
                <a:gd name="connsiteX21" fmla="*/ 51932 w 184441"/>
                <a:gd name="connsiteY21" fmla="*/ 14870 h 205421"/>
                <a:gd name="connsiteX22" fmla="*/ 25499 w 184441"/>
                <a:gd name="connsiteY22" fmla="*/ 61637 h 205421"/>
                <a:gd name="connsiteX23" fmla="*/ 7458 w 184441"/>
                <a:gd name="connsiteY23" fmla="*/ 61637 h 205421"/>
                <a:gd name="connsiteX24" fmla="*/ 0 w 184441"/>
                <a:gd name="connsiteY24" fmla="*/ 69019 h 205421"/>
                <a:gd name="connsiteX25" fmla="*/ 7458 w 184441"/>
                <a:gd name="connsiteY25" fmla="*/ 76402 h 205421"/>
                <a:gd name="connsiteX26" fmla="*/ 25500 w 184441"/>
                <a:gd name="connsiteY26" fmla="*/ 76402 h 205421"/>
                <a:gd name="connsiteX27" fmla="*/ 32958 w 184441"/>
                <a:gd name="connsiteY27" fmla="*/ 69019 h 205421"/>
                <a:gd name="connsiteX28" fmla="*/ 25500 w 184441"/>
                <a:gd name="connsiteY28" fmla="*/ 61637 h 205421"/>
                <a:gd name="connsiteX29" fmla="*/ 25499 w 184441"/>
                <a:gd name="connsiteY29" fmla="*/ 61637 h 205421"/>
                <a:gd name="connsiteX30" fmla="*/ 141270 w 184441"/>
                <a:gd name="connsiteY30" fmla="*/ 162603 h 205421"/>
                <a:gd name="connsiteX31" fmla="*/ 86232 w 184441"/>
                <a:gd name="connsiteY31" fmla="*/ 162603 h 205421"/>
                <a:gd name="connsiteX32" fmla="*/ 78775 w 184441"/>
                <a:gd name="connsiteY32" fmla="*/ 169985 h 205421"/>
                <a:gd name="connsiteX33" fmla="*/ 86232 w 184441"/>
                <a:gd name="connsiteY33" fmla="*/ 177367 h 205421"/>
                <a:gd name="connsiteX34" fmla="*/ 141270 w 184441"/>
                <a:gd name="connsiteY34" fmla="*/ 177367 h 205421"/>
                <a:gd name="connsiteX35" fmla="*/ 148727 w 184441"/>
                <a:gd name="connsiteY35" fmla="*/ 169985 h 205421"/>
                <a:gd name="connsiteX36" fmla="*/ 141270 w 184441"/>
                <a:gd name="connsiteY36" fmla="*/ 162603 h 205421"/>
                <a:gd name="connsiteX37" fmla="*/ 131307 w 184441"/>
                <a:gd name="connsiteY37" fmla="*/ 190657 h 205421"/>
                <a:gd name="connsiteX38" fmla="*/ 96195 w 184441"/>
                <a:gd name="connsiteY38" fmla="*/ 190657 h 205421"/>
                <a:gd name="connsiteX39" fmla="*/ 88737 w 184441"/>
                <a:gd name="connsiteY39" fmla="*/ 198039 h 205421"/>
                <a:gd name="connsiteX40" fmla="*/ 96195 w 184441"/>
                <a:gd name="connsiteY40" fmla="*/ 205421 h 205421"/>
                <a:gd name="connsiteX41" fmla="*/ 131307 w 184441"/>
                <a:gd name="connsiteY41" fmla="*/ 205421 h 205421"/>
                <a:gd name="connsiteX42" fmla="*/ 138765 w 184441"/>
                <a:gd name="connsiteY42" fmla="*/ 198039 h 205421"/>
                <a:gd name="connsiteX43" fmla="*/ 131307 w 184441"/>
                <a:gd name="connsiteY43" fmla="*/ 190657 h 205421"/>
                <a:gd name="connsiteX0" fmla="*/ 113751 w 184441"/>
                <a:gd name="connsiteY0" fmla="*/ 7932 h 205421"/>
                <a:gd name="connsiteX1" fmla="*/ 63768 w 184441"/>
                <a:gd name="connsiteY1" fmla="*/ 28423 h 205421"/>
                <a:gd name="connsiteX2" fmla="*/ 43061 w 184441"/>
                <a:gd name="connsiteY2" fmla="*/ 77916 h 205421"/>
                <a:gd name="connsiteX3" fmla="*/ 63768 w 184441"/>
                <a:gd name="connsiteY3" fmla="*/ 127399 h 205421"/>
                <a:gd name="connsiteX4" fmla="*/ 113751 w 184441"/>
                <a:gd name="connsiteY4" fmla="*/ 147889 h 205421"/>
                <a:gd name="connsiteX5" fmla="*/ 163734 w 184441"/>
                <a:gd name="connsiteY5" fmla="*/ 127399 h 205421"/>
                <a:gd name="connsiteX6" fmla="*/ 184441 w 184441"/>
                <a:gd name="connsiteY6" fmla="*/ 77916 h 205421"/>
                <a:gd name="connsiteX7" fmla="*/ 163734 w 184441"/>
                <a:gd name="connsiteY7" fmla="*/ 28423 h 205421"/>
                <a:gd name="connsiteX8" fmla="*/ 113751 w 184441"/>
                <a:gd name="connsiteY8" fmla="*/ 7933 h 205421"/>
                <a:gd name="connsiteX9" fmla="*/ 113751 w 184441"/>
                <a:gd name="connsiteY9" fmla="*/ 7932 h 205421"/>
                <a:gd name="connsiteX10" fmla="*/ 113751 w 184441"/>
                <a:gd name="connsiteY10" fmla="*/ 133125 h 205421"/>
                <a:gd name="connsiteX11" fmla="*/ 57972 w 184441"/>
                <a:gd name="connsiteY11" fmla="*/ 77916 h 205421"/>
                <a:gd name="connsiteX12" fmla="*/ 113751 w 184441"/>
                <a:gd name="connsiteY12" fmla="*/ 22696 h 205421"/>
                <a:gd name="connsiteX13" fmla="*/ 169531 w 184441"/>
                <a:gd name="connsiteY13" fmla="*/ 77916 h 205421"/>
                <a:gd name="connsiteX14" fmla="*/ 113751 w 184441"/>
                <a:gd name="connsiteY14" fmla="*/ 133125 h 205421"/>
                <a:gd name="connsiteX15" fmla="*/ 51932 w 184441"/>
                <a:gd name="connsiteY15" fmla="*/ 14870 h 205421"/>
                <a:gd name="connsiteX16" fmla="*/ 57204 w 184441"/>
                <a:gd name="connsiteY16" fmla="*/ 12699 h 205421"/>
                <a:gd name="connsiteX17" fmla="*/ 57204 w 184441"/>
                <a:gd name="connsiteY17" fmla="*/ 2267 h 205421"/>
                <a:gd name="connsiteX18" fmla="*/ 33830 w 184441"/>
                <a:gd name="connsiteY18" fmla="*/ 0 h 205421"/>
                <a:gd name="connsiteX19" fmla="*/ 46660 w 184441"/>
                <a:gd name="connsiteY19" fmla="*/ 12700 h 205421"/>
                <a:gd name="connsiteX20" fmla="*/ 51932 w 184441"/>
                <a:gd name="connsiteY20" fmla="*/ 14870 h 205421"/>
                <a:gd name="connsiteX21" fmla="*/ 25499 w 184441"/>
                <a:gd name="connsiteY21" fmla="*/ 61637 h 205421"/>
                <a:gd name="connsiteX22" fmla="*/ 7458 w 184441"/>
                <a:gd name="connsiteY22" fmla="*/ 61637 h 205421"/>
                <a:gd name="connsiteX23" fmla="*/ 0 w 184441"/>
                <a:gd name="connsiteY23" fmla="*/ 69019 h 205421"/>
                <a:gd name="connsiteX24" fmla="*/ 7458 w 184441"/>
                <a:gd name="connsiteY24" fmla="*/ 76402 h 205421"/>
                <a:gd name="connsiteX25" fmla="*/ 25500 w 184441"/>
                <a:gd name="connsiteY25" fmla="*/ 76402 h 205421"/>
                <a:gd name="connsiteX26" fmla="*/ 32958 w 184441"/>
                <a:gd name="connsiteY26" fmla="*/ 69019 h 205421"/>
                <a:gd name="connsiteX27" fmla="*/ 25500 w 184441"/>
                <a:gd name="connsiteY27" fmla="*/ 61637 h 205421"/>
                <a:gd name="connsiteX28" fmla="*/ 25499 w 184441"/>
                <a:gd name="connsiteY28" fmla="*/ 61637 h 205421"/>
                <a:gd name="connsiteX29" fmla="*/ 141270 w 184441"/>
                <a:gd name="connsiteY29" fmla="*/ 162603 h 205421"/>
                <a:gd name="connsiteX30" fmla="*/ 86232 w 184441"/>
                <a:gd name="connsiteY30" fmla="*/ 162603 h 205421"/>
                <a:gd name="connsiteX31" fmla="*/ 78775 w 184441"/>
                <a:gd name="connsiteY31" fmla="*/ 169985 h 205421"/>
                <a:gd name="connsiteX32" fmla="*/ 86232 w 184441"/>
                <a:gd name="connsiteY32" fmla="*/ 177367 h 205421"/>
                <a:gd name="connsiteX33" fmla="*/ 141270 w 184441"/>
                <a:gd name="connsiteY33" fmla="*/ 177367 h 205421"/>
                <a:gd name="connsiteX34" fmla="*/ 148727 w 184441"/>
                <a:gd name="connsiteY34" fmla="*/ 169985 h 205421"/>
                <a:gd name="connsiteX35" fmla="*/ 141270 w 184441"/>
                <a:gd name="connsiteY35" fmla="*/ 162603 h 205421"/>
                <a:gd name="connsiteX36" fmla="*/ 131307 w 184441"/>
                <a:gd name="connsiteY36" fmla="*/ 190657 h 205421"/>
                <a:gd name="connsiteX37" fmla="*/ 96195 w 184441"/>
                <a:gd name="connsiteY37" fmla="*/ 190657 h 205421"/>
                <a:gd name="connsiteX38" fmla="*/ 88737 w 184441"/>
                <a:gd name="connsiteY38" fmla="*/ 198039 h 205421"/>
                <a:gd name="connsiteX39" fmla="*/ 96195 w 184441"/>
                <a:gd name="connsiteY39" fmla="*/ 205421 h 205421"/>
                <a:gd name="connsiteX40" fmla="*/ 131307 w 184441"/>
                <a:gd name="connsiteY40" fmla="*/ 205421 h 205421"/>
                <a:gd name="connsiteX41" fmla="*/ 138765 w 184441"/>
                <a:gd name="connsiteY41" fmla="*/ 198039 h 205421"/>
                <a:gd name="connsiteX42" fmla="*/ 131307 w 184441"/>
                <a:gd name="connsiteY42" fmla="*/ 190657 h 205421"/>
                <a:gd name="connsiteX0" fmla="*/ 113751 w 184441"/>
                <a:gd name="connsiteY0" fmla="*/ 7932 h 205421"/>
                <a:gd name="connsiteX1" fmla="*/ 63768 w 184441"/>
                <a:gd name="connsiteY1" fmla="*/ 28423 h 205421"/>
                <a:gd name="connsiteX2" fmla="*/ 43061 w 184441"/>
                <a:gd name="connsiteY2" fmla="*/ 77916 h 205421"/>
                <a:gd name="connsiteX3" fmla="*/ 63768 w 184441"/>
                <a:gd name="connsiteY3" fmla="*/ 127399 h 205421"/>
                <a:gd name="connsiteX4" fmla="*/ 113751 w 184441"/>
                <a:gd name="connsiteY4" fmla="*/ 147889 h 205421"/>
                <a:gd name="connsiteX5" fmla="*/ 163734 w 184441"/>
                <a:gd name="connsiteY5" fmla="*/ 127399 h 205421"/>
                <a:gd name="connsiteX6" fmla="*/ 184441 w 184441"/>
                <a:gd name="connsiteY6" fmla="*/ 77916 h 205421"/>
                <a:gd name="connsiteX7" fmla="*/ 163734 w 184441"/>
                <a:gd name="connsiteY7" fmla="*/ 28423 h 205421"/>
                <a:gd name="connsiteX8" fmla="*/ 113751 w 184441"/>
                <a:gd name="connsiteY8" fmla="*/ 7933 h 205421"/>
                <a:gd name="connsiteX9" fmla="*/ 113751 w 184441"/>
                <a:gd name="connsiteY9" fmla="*/ 7932 h 205421"/>
                <a:gd name="connsiteX10" fmla="*/ 113751 w 184441"/>
                <a:gd name="connsiteY10" fmla="*/ 133125 h 205421"/>
                <a:gd name="connsiteX11" fmla="*/ 57972 w 184441"/>
                <a:gd name="connsiteY11" fmla="*/ 77916 h 205421"/>
                <a:gd name="connsiteX12" fmla="*/ 113751 w 184441"/>
                <a:gd name="connsiteY12" fmla="*/ 22696 h 205421"/>
                <a:gd name="connsiteX13" fmla="*/ 169531 w 184441"/>
                <a:gd name="connsiteY13" fmla="*/ 77916 h 205421"/>
                <a:gd name="connsiteX14" fmla="*/ 113751 w 184441"/>
                <a:gd name="connsiteY14" fmla="*/ 133125 h 205421"/>
                <a:gd name="connsiteX15" fmla="*/ 51932 w 184441"/>
                <a:gd name="connsiteY15" fmla="*/ 14870 h 205421"/>
                <a:gd name="connsiteX16" fmla="*/ 57204 w 184441"/>
                <a:gd name="connsiteY16" fmla="*/ 12699 h 205421"/>
                <a:gd name="connsiteX17" fmla="*/ 33830 w 184441"/>
                <a:gd name="connsiteY17" fmla="*/ 0 h 205421"/>
                <a:gd name="connsiteX18" fmla="*/ 46660 w 184441"/>
                <a:gd name="connsiteY18" fmla="*/ 12700 h 205421"/>
                <a:gd name="connsiteX19" fmla="*/ 51932 w 184441"/>
                <a:gd name="connsiteY19" fmla="*/ 14870 h 205421"/>
                <a:gd name="connsiteX20" fmla="*/ 25499 w 184441"/>
                <a:gd name="connsiteY20" fmla="*/ 61637 h 205421"/>
                <a:gd name="connsiteX21" fmla="*/ 7458 w 184441"/>
                <a:gd name="connsiteY21" fmla="*/ 61637 h 205421"/>
                <a:gd name="connsiteX22" fmla="*/ 0 w 184441"/>
                <a:gd name="connsiteY22" fmla="*/ 69019 h 205421"/>
                <a:gd name="connsiteX23" fmla="*/ 7458 w 184441"/>
                <a:gd name="connsiteY23" fmla="*/ 76402 h 205421"/>
                <a:gd name="connsiteX24" fmla="*/ 25500 w 184441"/>
                <a:gd name="connsiteY24" fmla="*/ 76402 h 205421"/>
                <a:gd name="connsiteX25" fmla="*/ 32958 w 184441"/>
                <a:gd name="connsiteY25" fmla="*/ 69019 h 205421"/>
                <a:gd name="connsiteX26" fmla="*/ 25500 w 184441"/>
                <a:gd name="connsiteY26" fmla="*/ 61637 h 205421"/>
                <a:gd name="connsiteX27" fmla="*/ 25499 w 184441"/>
                <a:gd name="connsiteY27" fmla="*/ 61637 h 205421"/>
                <a:gd name="connsiteX28" fmla="*/ 141270 w 184441"/>
                <a:gd name="connsiteY28" fmla="*/ 162603 h 205421"/>
                <a:gd name="connsiteX29" fmla="*/ 86232 w 184441"/>
                <a:gd name="connsiteY29" fmla="*/ 162603 h 205421"/>
                <a:gd name="connsiteX30" fmla="*/ 78775 w 184441"/>
                <a:gd name="connsiteY30" fmla="*/ 169985 h 205421"/>
                <a:gd name="connsiteX31" fmla="*/ 86232 w 184441"/>
                <a:gd name="connsiteY31" fmla="*/ 177367 h 205421"/>
                <a:gd name="connsiteX32" fmla="*/ 141270 w 184441"/>
                <a:gd name="connsiteY32" fmla="*/ 177367 h 205421"/>
                <a:gd name="connsiteX33" fmla="*/ 148727 w 184441"/>
                <a:gd name="connsiteY33" fmla="*/ 169985 h 205421"/>
                <a:gd name="connsiteX34" fmla="*/ 141270 w 184441"/>
                <a:gd name="connsiteY34" fmla="*/ 162603 h 205421"/>
                <a:gd name="connsiteX35" fmla="*/ 131307 w 184441"/>
                <a:gd name="connsiteY35" fmla="*/ 190657 h 205421"/>
                <a:gd name="connsiteX36" fmla="*/ 96195 w 184441"/>
                <a:gd name="connsiteY36" fmla="*/ 190657 h 205421"/>
                <a:gd name="connsiteX37" fmla="*/ 88737 w 184441"/>
                <a:gd name="connsiteY37" fmla="*/ 198039 h 205421"/>
                <a:gd name="connsiteX38" fmla="*/ 96195 w 184441"/>
                <a:gd name="connsiteY38" fmla="*/ 205421 h 205421"/>
                <a:gd name="connsiteX39" fmla="*/ 131307 w 184441"/>
                <a:gd name="connsiteY39" fmla="*/ 205421 h 205421"/>
                <a:gd name="connsiteX40" fmla="*/ 138765 w 184441"/>
                <a:gd name="connsiteY40" fmla="*/ 198039 h 205421"/>
                <a:gd name="connsiteX41" fmla="*/ 131307 w 184441"/>
                <a:gd name="connsiteY41" fmla="*/ 190657 h 205421"/>
                <a:gd name="connsiteX0" fmla="*/ 113751 w 184441"/>
                <a:gd name="connsiteY0" fmla="*/ 7932 h 205421"/>
                <a:gd name="connsiteX1" fmla="*/ 63768 w 184441"/>
                <a:gd name="connsiteY1" fmla="*/ 28423 h 205421"/>
                <a:gd name="connsiteX2" fmla="*/ 43061 w 184441"/>
                <a:gd name="connsiteY2" fmla="*/ 77916 h 205421"/>
                <a:gd name="connsiteX3" fmla="*/ 63768 w 184441"/>
                <a:gd name="connsiteY3" fmla="*/ 127399 h 205421"/>
                <a:gd name="connsiteX4" fmla="*/ 113751 w 184441"/>
                <a:gd name="connsiteY4" fmla="*/ 147889 h 205421"/>
                <a:gd name="connsiteX5" fmla="*/ 163734 w 184441"/>
                <a:gd name="connsiteY5" fmla="*/ 127399 h 205421"/>
                <a:gd name="connsiteX6" fmla="*/ 184441 w 184441"/>
                <a:gd name="connsiteY6" fmla="*/ 77916 h 205421"/>
                <a:gd name="connsiteX7" fmla="*/ 163734 w 184441"/>
                <a:gd name="connsiteY7" fmla="*/ 28423 h 205421"/>
                <a:gd name="connsiteX8" fmla="*/ 113751 w 184441"/>
                <a:gd name="connsiteY8" fmla="*/ 7933 h 205421"/>
                <a:gd name="connsiteX9" fmla="*/ 113751 w 184441"/>
                <a:gd name="connsiteY9" fmla="*/ 7932 h 205421"/>
                <a:gd name="connsiteX10" fmla="*/ 113751 w 184441"/>
                <a:gd name="connsiteY10" fmla="*/ 133125 h 205421"/>
                <a:gd name="connsiteX11" fmla="*/ 57972 w 184441"/>
                <a:gd name="connsiteY11" fmla="*/ 77916 h 205421"/>
                <a:gd name="connsiteX12" fmla="*/ 113751 w 184441"/>
                <a:gd name="connsiteY12" fmla="*/ 22696 h 205421"/>
                <a:gd name="connsiteX13" fmla="*/ 169531 w 184441"/>
                <a:gd name="connsiteY13" fmla="*/ 77916 h 205421"/>
                <a:gd name="connsiteX14" fmla="*/ 113751 w 184441"/>
                <a:gd name="connsiteY14" fmla="*/ 133125 h 205421"/>
                <a:gd name="connsiteX15" fmla="*/ 51932 w 184441"/>
                <a:gd name="connsiteY15" fmla="*/ 14870 h 205421"/>
                <a:gd name="connsiteX16" fmla="*/ 33830 w 184441"/>
                <a:gd name="connsiteY16" fmla="*/ 0 h 205421"/>
                <a:gd name="connsiteX17" fmla="*/ 46660 w 184441"/>
                <a:gd name="connsiteY17" fmla="*/ 12700 h 205421"/>
                <a:gd name="connsiteX18" fmla="*/ 51932 w 184441"/>
                <a:gd name="connsiteY18" fmla="*/ 14870 h 205421"/>
                <a:gd name="connsiteX19" fmla="*/ 25499 w 184441"/>
                <a:gd name="connsiteY19" fmla="*/ 61637 h 205421"/>
                <a:gd name="connsiteX20" fmla="*/ 7458 w 184441"/>
                <a:gd name="connsiteY20" fmla="*/ 61637 h 205421"/>
                <a:gd name="connsiteX21" fmla="*/ 0 w 184441"/>
                <a:gd name="connsiteY21" fmla="*/ 69019 h 205421"/>
                <a:gd name="connsiteX22" fmla="*/ 7458 w 184441"/>
                <a:gd name="connsiteY22" fmla="*/ 76402 h 205421"/>
                <a:gd name="connsiteX23" fmla="*/ 25500 w 184441"/>
                <a:gd name="connsiteY23" fmla="*/ 76402 h 205421"/>
                <a:gd name="connsiteX24" fmla="*/ 32958 w 184441"/>
                <a:gd name="connsiteY24" fmla="*/ 69019 h 205421"/>
                <a:gd name="connsiteX25" fmla="*/ 25500 w 184441"/>
                <a:gd name="connsiteY25" fmla="*/ 61637 h 205421"/>
                <a:gd name="connsiteX26" fmla="*/ 25499 w 184441"/>
                <a:gd name="connsiteY26" fmla="*/ 61637 h 205421"/>
                <a:gd name="connsiteX27" fmla="*/ 141270 w 184441"/>
                <a:gd name="connsiteY27" fmla="*/ 162603 h 205421"/>
                <a:gd name="connsiteX28" fmla="*/ 86232 w 184441"/>
                <a:gd name="connsiteY28" fmla="*/ 162603 h 205421"/>
                <a:gd name="connsiteX29" fmla="*/ 78775 w 184441"/>
                <a:gd name="connsiteY29" fmla="*/ 169985 h 205421"/>
                <a:gd name="connsiteX30" fmla="*/ 86232 w 184441"/>
                <a:gd name="connsiteY30" fmla="*/ 177367 h 205421"/>
                <a:gd name="connsiteX31" fmla="*/ 141270 w 184441"/>
                <a:gd name="connsiteY31" fmla="*/ 177367 h 205421"/>
                <a:gd name="connsiteX32" fmla="*/ 148727 w 184441"/>
                <a:gd name="connsiteY32" fmla="*/ 169985 h 205421"/>
                <a:gd name="connsiteX33" fmla="*/ 141270 w 184441"/>
                <a:gd name="connsiteY33" fmla="*/ 162603 h 205421"/>
                <a:gd name="connsiteX34" fmla="*/ 131307 w 184441"/>
                <a:gd name="connsiteY34" fmla="*/ 190657 h 205421"/>
                <a:gd name="connsiteX35" fmla="*/ 96195 w 184441"/>
                <a:gd name="connsiteY35" fmla="*/ 190657 h 205421"/>
                <a:gd name="connsiteX36" fmla="*/ 88737 w 184441"/>
                <a:gd name="connsiteY36" fmla="*/ 198039 h 205421"/>
                <a:gd name="connsiteX37" fmla="*/ 96195 w 184441"/>
                <a:gd name="connsiteY37" fmla="*/ 205421 h 205421"/>
                <a:gd name="connsiteX38" fmla="*/ 131307 w 184441"/>
                <a:gd name="connsiteY38" fmla="*/ 205421 h 205421"/>
                <a:gd name="connsiteX39" fmla="*/ 138765 w 184441"/>
                <a:gd name="connsiteY39" fmla="*/ 198039 h 205421"/>
                <a:gd name="connsiteX40" fmla="*/ 131307 w 184441"/>
                <a:gd name="connsiteY40" fmla="*/ 190657 h 205421"/>
                <a:gd name="connsiteX0" fmla="*/ 113751 w 184441"/>
                <a:gd name="connsiteY0" fmla="*/ 7932 h 205421"/>
                <a:gd name="connsiteX1" fmla="*/ 63768 w 184441"/>
                <a:gd name="connsiteY1" fmla="*/ 28423 h 205421"/>
                <a:gd name="connsiteX2" fmla="*/ 43061 w 184441"/>
                <a:gd name="connsiteY2" fmla="*/ 77916 h 205421"/>
                <a:gd name="connsiteX3" fmla="*/ 63768 w 184441"/>
                <a:gd name="connsiteY3" fmla="*/ 127399 h 205421"/>
                <a:gd name="connsiteX4" fmla="*/ 113751 w 184441"/>
                <a:gd name="connsiteY4" fmla="*/ 147889 h 205421"/>
                <a:gd name="connsiteX5" fmla="*/ 163734 w 184441"/>
                <a:gd name="connsiteY5" fmla="*/ 127399 h 205421"/>
                <a:gd name="connsiteX6" fmla="*/ 184441 w 184441"/>
                <a:gd name="connsiteY6" fmla="*/ 77916 h 205421"/>
                <a:gd name="connsiteX7" fmla="*/ 163734 w 184441"/>
                <a:gd name="connsiteY7" fmla="*/ 28423 h 205421"/>
                <a:gd name="connsiteX8" fmla="*/ 113751 w 184441"/>
                <a:gd name="connsiteY8" fmla="*/ 7933 h 205421"/>
                <a:gd name="connsiteX9" fmla="*/ 113751 w 184441"/>
                <a:gd name="connsiteY9" fmla="*/ 7932 h 205421"/>
                <a:gd name="connsiteX10" fmla="*/ 113751 w 184441"/>
                <a:gd name="connsiteY10" fmla="*/ 133125 h 205421"/>
                <a:gd name="connsiteX11" fmla="*/ 57972 w 184441"/>
                <a:gd name="connsiteY11" fmla="*/ 77916 h 205421"/>
                <a:gd name="connsiteX12" fmla="*/ 113751 w 184441"/>
                <a:gd name="connsiteY12" fmla="*/ 22696 h 205421"/>
                <a:gd name="connsiteX13" fmla="*/ 169531 w 184441"/>
                <a:gd name="connsiteY13" fmla="*/ 77916 h 205421"/>
                <a:gd name="connsiteX14" fmla="*/ 113751 w 184441"/>
                <a:gd name="connsiteY14" fmla="*/ 133125 h 205421"/>
                <a:gd name="connsiteX15" fmla="*/ 46660 w 184441"/>
                <a:gd name="connsiteY15" fmla="*/ 12700 h 205421"/>
                <a:gd name="connsiteX16" fmla="*/ 33830 w 184441"/>
                <a:gd name="connsiteY16" fmla="*/ 0 h 205421"/>
                <a:gd name="connsiteX17" fmla="*/ 46660 w 184441"/>
                <a:gd name="connsiteY17" fmla="*/ 12700 h 205421"/>
                <a:gd name="connsiteX18" fmla="*/ 25499 w 184441"/>
                <a:gd name="connsiteY18" fmla="*/ 61637 h 205421"/>
                <a:gd name="connsiteX19" fmla="*/ 7458 w 184441"/>
                <a:gd name="connsiteY19" fmla="*/ 61637 h 205421"/>
                <a:gd name="connsiteX20" fmla="*/ 0 w 184441"/>
                <a:gd name="connsiteY20" fmla="*/ 69019 h 205421"/>
                <a:gd name="connsiteX21" fmla="*/ 7458 w 184441"/>
                <a:gd name="connsiteY21" fmla="*/ 76402 h 205421"/>
                <a:gd name="connsiteX22" fmla="*/ 25500 w 184441"/>
                <a:gd name="connsiteY22" fmla="*/ 76402 h 205421"/>
                <a:gd name="connsiteX23" fmla="*/ 32958 w 184441"/>
                <a:gd name="connsiteY23" fmla="*/ 69019 h 205421"/>
                <a:gd name="connsiteX24" fmla="*/ 25500 w 184441"/>
                <a:gd name="connsiteY24" fmla="*/ 61637 h 205421"/>
                <a:gd name="connsiteX25" fmla="*/ 25499 w 184441"/>
                <a:gd name="connsiteY25" fmla="*/ 61637 h 205421"/>
                <a:gd name="connsiteX26" fmla="*/ 141270 w 184441"/>
                <a:gd name="connsiteY26" fmla="*/ 162603 h 205421"/>
                <a:gd name="connsiteX27" fmla="*/ 86232 w 184441"/>
                <a:gd name="connsiteY27" fmla="*/ 162603 h 205421"/>
                <a:gd name="connsiteX28" fmla="*/ 78775 w 184441"/>
                <a:gd name="connsiteY28" fmla="*/ 169985 h 205421"/>
                <a:gd name="connsiteX29" fmla="*/ 86232 w 184441"/>
                <a:gd name="connsiteY29" fmla="*/ 177367 h 205421"/>
                <a:gd name="connsiteX30" fmla="*/ 141270 w 184441"/>
                <a:gd name="connsiteY30" fmla="*/ 177367 h 205421"/>
                <a:gd name="connsiteX31" fmla="*/ 148727 w 184441"/>
                <a:gd name="connsiteY31" fmla="*/ 169985 h 205421"/>
                <a:gd name="connsiteX32" fmla="*/ 141270 w 184441"/>
                <a:gd name="connsiteY32" fmla="*/ 162603 h 205421"/>
                <a:gd name="connsiteX33" fmla="*/ 131307 w 184441"/>
                <a:gd name="connsiteY33" fmla="*/ 190657 h 205421"/>
                <a:gd name="connsiteX34" fmla="*/ 96195 w 184441"/>
                <a:gd name="connsiteY34" fmla="*/ 190657 h 205421"/>
                <a:gd name="connsiteX35" fmla="*/ 88737 w 184441"/>
                <a:gd name="connsiteY35" fmla="*/ 198039 h 205421"/>
                <a:gd name="connsiteX36" fmla="*/ 96195 w 184441"/>
                <a:gd name="connsiteY36" fmla="*/ 205421 h 205421"/>
                <a:gd name="connsiteX37" fmla="*/ 131307 w 184441"/>
                <a:gd name="connsiteY37" fmla="*/ 205421 h 205421"/>
                <a:gd name="connsiteX38" fmla="*/ 138765 w 184441"/>
                <a:gd name="connsiteY38" fmla="*/ 198039 h 205421"/>
                <a:gd name="connsiteX39" fmla="*/ 131307 w 184441"/>
                <a:gd name="connsiteY39" fmla="*/ 190657 h 205421"/>
                <a:gd name="connsiteX0" fmla="*/ 113751 w 184441"/>
                <a:gd name="connsiteY0" fmla="*/ 0 h 197489"/>
                <a:gd name="connsiteX1" fmla="*/ 63768 w 184441"/>
                <a:gd name="connsiteY1" fmla="*/ 20491 h 197489"/>
                <a:gd name="connsiteX2" fmla="*/ 43061 w 184441"/>
                <a:gd name="connsiteY2" fmla="*/ 69984 h 197489"/>
                <a:gd name="connsiteX3" fmla="*/ 63768 w 184441"/>
                <a:gd name="connsiteY3" fmla="*/ 119467 h 197489"/>
                <a:gd name="connsiteX4" fmla="*/ 113751 w 184441"/>
                <a:gd name="connsiteY4" fmla="*/ 139957 h 197489"/>
                <a:gd name="connsiteX5" fmla="*/ 163734 w 184441"/>
                <a:gd name="connsiteY5" fmla="*/ 119467 h 197489"/>
                <a:gd name="connsiteX6" fmla="*/ 184441 w 184441"/>
                <a:gd name="connsiteY6" fmla="*/ 69984 h 197489"/>
                <a:gd name="connsiteX7" fmla="*/ 163734 w 184441"/>
                <a:gd name="connsiteY7" fmla="*/ 20491 h 197489"/>
                <a:gd name="connsiteX8" fmla="*/ 113751 w 184441"/>
                <a:gd name="connsiteY8" fmla="*/ 1 h 197489"/>
                <a:gd name="connsiteX9" fmla="*/ 113751 w 184441"/>
                <a:gd name="connsiteY9" fmla="*/ 0 h 197489"/>
                <a:gd name="connsiteX10" fmla="*/ 113751 w 184441"/>
                <a:gd name="connsiteY10" fmla="*/ 125193 h 197489"/>
                <a:gd name="connsiteX11" fmla="*/ 57972 w 184441"/>
                <a:gd name="connsiteY11" fmla="*/ 69984 h 197489"/>
                <a:gd name="connsiteX12" fmla="*/ 113751 w 184441"/>
                <a:gd name="connsiteY12" fmla="*/ 14764 h 197489"/>
                <a:gd name="connsiteX13" fmla="*/ 169531 w 184441"/>
                <a:gd name="connsiteY13" fmla="*/ 69984 h 197489"/>
                <a:gd name="connsiteX14" fmla="*/ 113751 w 184441"/>
                <a:gd name="connsiteY14" fmla="*/ 125193 h 197489"/>
                <a:gd name="connsiteX15" fmla="*/ 25499 w 184441"/>
                <a:gd name="connsiteY15" fmla="*/ 53705 h 197489"/>
                <a:gd name="connsiteX16" fmla="*/ 7458 w 184441"/>
                <a:gd name="connsiteY16" fmla="*/ 53705 h 197489"/>
                <a:gd name="connsiteX17" fmla="*/ 0 w 184441"/>
                <a:gd name="connsiteY17" fmla="*/ 61087 h 197489"/>
                <a:gd name="connsiteX18" fmla="*/ 7458 w 184441"/>
                <a:gd name="connsiteY18" fmla="*/ 68470 h 197489"/>
                <a:gd name="connsiteX19" fmla="*/ 25500 w 184441"/>
                <a:gd name="connsiteY19" fmla="*/ 68470 h 197489"/>
                <a:gd name="connsiteX20" fmla="*/ 32958 w 184441"/>
                <a:gd name="connsiteY20" fmla="*/ 61087 h 197489"/>
                <a:gd name="connsiteX21" fmla="*/ 25500 w 184441"/>
                <a:gd name="connsiteY21" fmla="*/ 53705 h 197489"/>
                <a:gd name="connsiteX22" fmla="*/ 25499 w 184441"/>
                <a:gd name="connsiteY22" fmla="*/ 53705 h 197489"/>
                <a:gd name="connsiteX23" fmla="*/ 141270 w 184441"/>
                <a:gd name="connsiteY23" fmla="*/ 154671 h 197489"/>
                <a:gd name="connsiteX24" fmla="*/ 86232 w 184441"/>
                <a:gd name="connsiteY24" fmla="*/ 154671 h 197489"/>
                <a:gd name="connsiteX25" fmla="*/ 78775 w 184441"/>
                <a:gd name="connsiteY25" fmla="*/ 162053 h 197489"/>
                <a:gd name="connsiteX26" fmla="*/ 86232 w 184441"/>
                <a:gd name="connsiteY26" fmla="*/ 169435 h 197489"/>
                <a:gd name="connsiteX27" fmla="*/ 141270 w 184441"/>
                <a:gd name="connsiteY27" fmla="*/ 169435 h 197489"/>
                <a:gd name="connsiteX28" fmla="*/ 148727 w 184441"/>
                <a:gd name="connsiteY28" fmla="*/ 162053 h 197489"/>
                <a:gd name="connsiteX29" fmla="*/ 141270 w 184441"/>
                <a:gd name="connsiteY29" fmla="*/ 154671 h 197489"/>
                <a:gd name="connsiteX30" fmla="*/ 131307 w 184441"/>
                <a:gd name="connsiteY30" fmla="*/ 182725 h 197489"/>
                <a:gd name="connsiteX31" fmla="*/ 96195 w 184441"/>
                <a:gd name="connsiteY31" fmla="*/ 182725 h 197489"/>
                <a:gd name="connsiteX32" fmla="*/ 88737 w 184441"/>
                <a:gd name="connsiteY32" fmla="*/ 190107 h 197489"/>
                <a:gd name="connsiteX33" fmla="*/ 96195 w 184441"/>
                <a:gd name="connsiteY33" fmla="*/ 197489 h 197489"/>
                <a:gd name="connsiteX34" fmla="*/ 131307 w 184441"/>
                <a:gd name="connsiteY34" fmla="*/ 197489 h 197489"/>
                <a:gd name="connsiteX35" fmla="*/ 138765 w 184441"/>
                <a:gd name="connsiteY35" fmla="*/ 190107 h 197489"/>
                <a:gd name="connsiteX36" fmla="*/ 131307 w 184441"/>
                <a:gd name="connsiteY36" fmla="*/ 182725 h 197489"/>
                <a:gd name="connsiteX0" fmla="*/ 113751 w 184441"/>
                <a:gd name="connsiteY0" fmla="*/ 0 h 197489"/>
                <a:gd name="connsiteX1" fmla="*/ 63768 w 184441"/>
                <a:gd name="connsiteY1" fmla="*/ 20491 h 197489"/>
                <a:gd name="connsiteX2" fmla="*/ 43061 w 184441"/>
                <a:gd name="connsiteY2" fmla="*/ 69984 h 197489"/>
                <a:gd name="connsiteX3" fmla="*/ 63768 w 184441"/>
                <a:gd name="connsiteY3" fmla="*/ 119467 h 197489"/>
                <a:gd name="connsiteX4" fmla="*/ 113751 w 184441"/>
                <a:gd name="connsiteY4" fmla="*/ 139957 h 197489"/>
                <a:gd name="connsiteX5" fmla="*/ 163734 w 184441"/>
                <a:gd name="connsiteY5" fmla="*/ 119467 h 197489"/>
                <a:gd name="connsiteX6" fmla="*/ 184441 w 184441"/>
                <a:gd name="connsiteY6" fmla="*/ 69984 h 197489"/>
                <a:gd name="connsiteX7" fmla="*/ 163734 w 184441"/>
                <a:gd name="connsiteY7" fmla="*/ 20491 h 197489"/>
                <a:gd name="connsiteX8" fmla="*/ 113751 w 184441"/>
                <a:gd name="connsiteY8" fmla="*/ 1 h 197489"/>
                <a:gd name="connsiteX9" fmla="*/ 113751 w 184441"/>
                <a:gd name="connsiteY9" fmla="*/ 0 h 197489"/>
                <a:gd name="connsiteX10" fmla="*/ 113751 w 184441"/>
                <a:gd name="connsiteY10" fmla="*/ 125193 h 197489"/>
                <a:gd name="connsiteX11" fmla="*/ 57972 w 184441"/>
                <a:gd name="connsiteY11" fmla="*/ 69984 h 197489"/>
                <a:gd name="connsiteX12" fmla="*/ 113751 w 184441"/>
                <a:gd name="connsiteY12" fmla="*/ 14764 h 197489"/>
                <a:gd name="connsiteX13" fmla="*/ 169531 w 184441"/>
                <a:gd name="connsiteY13" fmla="*/ 69984 h 197489"/>
                <a:gd name="connsiteX14" fmla="*/ 113751 w 184441"/>
                <a:gd name="connsiteY14" fmla="*/ 125193 h 197489"/>
                <a:gd name="connsiteX15" fmla="*/ 25500 w 184441"/>
                <a:gd name="connsiteY15" fmla="*/ 53705 h 197489"/>
                <a:gd name="connsiteX16" fmla="*/ 7458 w 184441"/>
                <a:gd name="connsiteY16" fmla="*/ 53705 h 197489"/>
                <a:gd name="connsiteX17" fmla="*/ 0 w 184441"/>
                <a:gd name="connsiteY17" fmla="*/ 61087 h 197489"/>
                <a:gd name="connsiteX18" fmla="*/ 7458 w 184441"/>
                <a:gd name="connsiteY18" fmla="*/ 68470 h 197489"/>
                <a:gd name="connsiteX19" fmla="*/ 25500 w 184441"/>
                <a:gd name="connsiteY19" fmla="*/ 68470 h 197489"/>
                <a:gd name="connsiteX20" fmla="*/ 32958 w 184441"/>
                <a:gd name="connsiteY20" fmla="*/ 61087 h 197489"/>
                <a:gd name="connsiteX21" fmla="*/ 25500 w 184441"/>
                <a:gd name="connsiteY21" fmla="*/ 53705 h 197489"/>
                <a:gd name="connsiteX22" fmla="*/ 141270 w 184441"/>
                <a:gd name="connsiteY22" fmla="*/ 154671 h 197489"/>
                <a:gd name="connsiteX23" fmla="*/ 86232 w 184441"/>
                <a:gd name="connsiteY23" fmla="*/ 154671 h 197489"/>
                <a:gd name="connsiteX24" fmla="*/ 78775 w 184441"/>
                <a:gd name="connsiteY24" fmla="*/ 162053 h 197489"/>
                <a:gd name="connsiteX25" fmla="*/ 86232 w 184441"/>
                <a:gd name="connsiteY25" fmla="*/ 169435 h 197489"/>
                <a:gd name="connsiteX26" fmla="*/ 141270 w 184441"/>
                <a:gd name="connsiteY26" fmla="*/ 169435 h 197489"/>
                <a:gd name="connsiteX27" fmla="*/ 148727 w 184441"/>
                <a:gd name="connsiteY27" fmla="*/ 162053 h 197489"/>
                <a:gd name="connsiteX28" fmla="*/ 141270 w 184441"/>
                <a:gd name="connsiteY28" fmla="*/ 154671 h 197489"/>
                <a:gd name="connsiteX29" fmla="*/ 131307 w 184441"/>
                <a:gd name="connsiteY29" fmla="*/ 182725 h 197489"/>
                <a:gd name="connsiteX30" fmla="*/ 96195 w 184441"/>
                <a:gd name="connsiteY30" fmla="*/ 182725 h 197489"/>
                <a:gd name="connsiteX31" fmla="*/ 88737 w 184441"/>
                <a:gd name="connsiteY31" fmla="*/ 190107 h 197489"/>
                <a:gd name="connsiteX32" fmla="*/ 96195 w 184441"/>
                <a:gd name="connsiteY32" fmla="*/ 197489 h 197489"/>
                <a:gd name="connsiteX33" fmla="*/ 131307 w 184441"/>
                <a:gd name="connsiteY33" fmla="*/ 197489 h 197489"/>
                <a:gd name="connsiteX34" fmla="*/ 138765 w 184441"/>
                <a:gd name="connsiteY34" fmla="*/ 190107 h 197489"/>
                <a:gd name="connsiteX35" fmla="*/ 131307 w 184441"/>
                <a:gd name="connsiteY35" fmla="*/ 182725 h 197489"/>
                <a:gd name="connsiteX0" fmla="*/ 113751 w 184441"/>
                <a:gd name="connsiteY0" fmla="*/ 0 h 197489"/>
                <a:gd name="connsiteX1" fmla="*/ 63768 w 184441"/>
                <a:gd name="connsiteY1" fmla="*/ 20491 h 197489"/>
                <a:gd name="connsiteX2" fmla="*/ 43061 w 184441"/>
                <a:gd name="connsiteY2" fmla="*/ 69984 h 197489"/>
                <a:gd name="connsiteX3" fmla="*/ 63768 w 184441"/>
                <a:gd name="connsiteY3" fmla="*/ 119467 h 197489"/>
                <a:gd name="connsiteX4" fmla="*/ 113751 w 184441"/>
                <a:gd name="connsiteY4" fmla="*/ 139957 h 197489"/>
                <a:gd name="connsiteX5" fmla="*/ 163734 w 184441"/>
                <a:gd name="connsiteY5" fmla="*/ 119467 h 197489"/>
                <a:gd name="connsiteX6" fmla="*/ 184441 w 184441"/>
                <a:gd name="connsiteY6" fmla="*/ 69984 h 197489"/>
                <a:gd name="connsiteX7" fmla="*/ 163734 w 184441"/>
                <a:gd name="connsiteY7" fmla="*/ 20491 h 197489"/>
                <a:gd name="connsiteX8" fmla="*/ 113751 w 184441"/>
                <a:gd name="connsiteY8" fmla="*/ 1 h 197489"/>
                <a:gd name="connsiteX9" fmla="*/ 113751 w 184441"/>
                <a:gd name="connsiteY9" fmla="*/ 0 h 197489"/>
                <a:gd name="connsiteX10" fmla="*/ 113751 w 184441"/>
                <a:gd name="connsiteY10" fmla="*/ 125193 h 197489"/>
                <a:gd name="connsiteX11" fmla="*/ 57972 w 184441"/>
                <a:gd name="connsiteY11" fmla="*/ 69984 h 197489"/>
                <a:gd name="connsiteX12" fmla="*/ 113751 w 184441"/>
                <a:gd name="connsiteY12" fmla="*/ 14764 h 197489"/>
                <a:gd name="connsiteX13" fmla="*/ 169531 w 184441"/>
                <a:gd name="connsiteY13" fmla="*/ 69984 h 197489"/>
                <a:gd name="connsiteX14" fmla="*/ 113751 w 184441"/>
                <a:gd name="connsiteY14" fmla="*/ 125193 h 197489"/>
                <a:gd name="connsiteX15" fmla="*/ 32958 w 184441"/>
                <a:gd name="connsiteY15" fmla="*/ 61087 h 197489"/>
                <a:gd name="connsiteX16" fmla="*/ 7458 w 184441"/>
                <a:gd name="connsiteY16" fmla="*/ 53705 h 197489"/>
                <a:gd name="connsiteX17" fmla="*/ 0 w 184441"/>
                <a:gd name="connsiteY17" fmla="*/ 61087 h 197489"/>
                <a:gd name="connsiteX18" fmla="*/ 7458 w 184441"/>
                <a:gd name="connsiteY18" fmla="*/ 68470 h 197489"/>
                <a:gd name="connsiteX19" fmla="*/ 25500 w 184441"/>
                <a:gd name="connsiteY19" fmla="*/ 68470 h 197489"/>
                <a:gd name="connsiteX20" fmla="*/ 32958 w 184441"/>
                <a:gd name="connsiteY20" fmla="*/ 61087 h 197489"/>
                <a:gd name="connsiteX21" fmla="*/ 141270 w 184441"/>
                <a:gd name="connsiteY21" fmla="*/ 154671 h 197489"/>
                <a:gd name="connsiteX22" fmla="*/ 86232 w 184441"/>
                <a:gd name="connsiteY22" fmla="*/ 154671 h 197489"/>
                <a:gd name="connsiteX23" fmla="*/ 78775 w 184441"/>
                <a:gd name="connsiteY23" fmla="*/ 162053 h 197489"/>
                <a:gd name="connsiteX24" fmla="*/ 86232 w 184441"/>
                <a:gd name="connsiteY24" fmla="*/ 169435 h 197489"/>
                <a:gd name="connsiteX25" fmla="*/ 141270 w 184441"/>
                <a:gd name="connsiteY25" fmla="*/ 169435 h 197489"/>
                <a:gd name="connsiteX26" fmla="*/ 148727 w 184441"/>
                <a:gd name="connsiteY26" fmla="*/ 162053 h 197489"/>
                <a:gd name="connsiteX27" fmla="*/ 141270 w 184441"/>
                <a:gd name="connsiteY27" fmla="*/ 154671 h 197489"/>
                <a:gd name="connsiteX28" fmla="*/ 131307 w 184441"/>
                <a:gd name="connsiteY28" fmla="*/ 182725 h 197489"/>
                <a:gd name="connsiteX29" fmla="*/ 96195 w 184441"/>
                <a:gd name="connsiteY29" fmla="*/ 182725 h 197489"/>
                <a:gd name="connsiteX30" fmla="*/ 88737 w 184441"/>
                <a:gd name="connsiteY30" fmla="*/ 190107 h 197489"/>
                <a:gd name="connsiteX31" fmla="*/ 96195 w 184441"/>
                <a:gd name="connsiteY31" fmla="*/ 197489 h 197489"/>
                <a:gd name="connsiteX32" fmla="*/ 131307 w 184441"/>
                <a:gd name="connsiteY32" fmla="*/ 197489 h 197489"/>
                <a:gd name="connsiteX33" fmla="*/ 138765 w 184441"/>
                <a:gd name="connsiteY33" fmla="*/ 190107 h 197489"/>
                <a:gd name="connsiteX34" fmla="*/ 131307 w 184441"/>
                <a:gd name="connsiteY34" fmla="*/ 182725 h 197489"/>
                <a:gd name="connsiteX0" fmla="*/ 113751 w 184441"/>
                <a:gd name="connsiteY0" fmla="*/ 0 h 197489"/>
                <a:gd name="connsiteX1" fmla="*/ 63768 w 184441"/>
                <a:gd name="connsiteY1" fmla="*/ 20491 h 197489"/>
                <a:gd name="connsiteX2" fmla="*/ 43061 w 184441"/>
                <a:gd name="connsiteY2" fmla="*/ 69984 h 197489"/>
                <a:gd name="connsiteX3" fmla="*/ 63768 w 184441"/>
                <a:gd name="connsiteY3" fmla="*/ 119467 h 197489"/>
                <a:gd name="connsiteX4" fmla="*/ 113751 w 184441"/>
                <a:gd name="connsiteY4" fmla="*/ 139957 h 197489"/>
                <a:gd name="connsiteX5" fmla="*/ 163734 w 184441"/>
                <a:gd name="connsiteY5" fmla="*/ 119467 h 197489"/>
                <a:gd name="connsiteX6" fmla="*/ 184441 w 184441"/>
                <a:gd name="connsiteY6" fmla="*/ 69984 h 197489"/>
                <a:gd name="connsiteX7" fmla="*/ 163734 w 184441"/>
                <a:gd name="connsiteY7" fmla="*/ 20491 h 197489"/>
                <a:gd name="connsiteX8" fmla="*/ 113751 w 184441"/>
                <a:gd name="connsiteY8" fmla="*/ 1 h 197489"/>
                <a:gd name="connsiteX9" fmla="*/ 113751 w 184441"/>
                <a:gd name="connsiteY9" fmla="*/ 0 h 197489"/>
                <a:gd name="connsiteX10" fmla="*/ 113751 w 184441"/>
                <a:gd name="connsiteY10" fmla="*/ 125193 h 197489"/>
                <a:gd name="connsiteX11" fmla="*/ 57972 w 184441"/>
                <a:gd name="connsiteY11" fmla="*/ 69984 h 197489"/>
                <a:gd name="connsiteX12" fmla="*/ 113751 w 184441"/>
                <a:gd name="connsiteY12" fmla="*/ 14764 h 197489"/>
                <a:gd name="connsiteX13" fmla="*/ 169531 w 184441"/>
                <a:gd name="connsiteY13" fmla="*/ 69984 h 197489"/>
                <a:gd name="connsiteX14" fmla="*/ 113751 w 184441"/>
                <a:gd name="connsiteY14" fmla="*/ 125193 h 197489"/>
                <a:gd name="connsiteX15" fmla="*/ 25500 w 184441"/>
                <a:gd name="connsiteY15" fmla="*/ 68470 h 197489"/>
                <a:gd name="connsiteX16" fmla="*/ 7458 w 184441"/>
                <a:gd name="connsiteY16" fmla="*/ 53705 h 197489"/>
                <a:gd name="connsiteX17" fmla="*/ 0 w 184441"/>
                <a:gd name="connsiteY17" fmla="*/ 61087 h 197489"/>
                <a:gd name="connsiteX18" fmla="*/ 7458 w 184441"/>
                <a:gd name="connsiteY18" fmla="*/ 68470 h 197489"/>
                <a:gd name="connsiteX19" fmla="*/ 25500 w 184441"/>
                <a:gd name="connsiteY19" fmla="*/ 68470 h 197489"/>
                <a:gd name="connsiteX20" fmla="*/ 141270 w 184441"/>
                <a:gd name="connsiteY20" fmla="*/ 154671 h 197489"/>
                <a:gd name="connsiteX21" fmla="*/ 86232 w 184441"/>
                <a:gd name="connsiteY21" fmla="*/ 154671 h 197489"/>
                <a:gd name="connsiteX22" fmla="*/ 78775 w 184441"/>
                <a:gd name="connsiteY22" fmla="*/ 162053 h 197489"/>
                <a:gd name="connsiteX23" fmla="*/ 86232 w 184441"/>
                <a:gd name="connsiteY23" fmla="*/ 169435 h 197489"/>
                <a:gd name="connsiteX24" fmla="*/ 141270 w 184441"/>
                <a:gd name="connsiteY24" fmla="*/ 169435 h 197489"/>
                <a:gd name="connsiteX25" fmla="*/ 148727 w 184441"/>
                <a:gd name="connsiteY25" fmla="*/ 162053 h 197489"/>
                <a:gd name="connsiteX26" fmla="*/ 141270 w 184441"/>
                <a:gd name="connsiteY26" fmla="*/ 154671 h 197489"/>
                <a:gd name="connsiteX27" fmla="*/ 131307 w 184441"/>
                <a:gd name="connsiteY27" fmla="*/ 182725 h 197489"/>
                <a:gd name="connsiteX28" fmla="*/ 96195 w 184441"/>
                <a:gd name="connsiteY28" fmla="*/ 182725 h 197489"/>
                <a:gd name="connsiteX29" fmla="*/ 88737 w 184441"/>
                <a:gd name="connsiteY29" fmla="*/ 190107 h 197489"/>
                <a:gd name="connsiteX30" fmla="*/ 96195 w 184441"/>
                <a:gd name="connsiteY30" fmla="*/ 197489 h 197489"/>
                <a:gd name="connsiteX31" fmla="*/ 131307 w 184441"/>
                <a:gd name="connsiteY31" fmla="*/ 197489 h 197489"/>
                <a:gd name="connsiteX32" fmla="*/ 138765 w 184441"/>
                <a:gd name="connsiteY32" fmla="*/ 190107 h 197489"/>
                <a:gd name="connsiteX33" fmla="*/ 131307 w 184441"/>
                <a:gd name="connsiteY33" fmla="*/ 182725 h 197489"/>
                <a:gd name="connsiteX0" fmla="*/ 113751 w 184441"/>
                <a:gd name="connsiteY0" fmla="*/ 0 h 197489"/>
                <a:gd name="connsiteX1" fmla="*/ 63768 w 184441"/>
                <a:gd name="connsiteY1" fmla="*/ 20491 h 197489"/>
                <a:gd name="connsiteX2" fmla="*/ 43061 w 184441"/>
                <a:gd name="connsiteY2" fmla="*/ 69984 h 197489"/>
                <a:gd name="connsiteX3" fmla="*/ 63768 w 184441"/>
                <a:gd name="connsiteY3" fmla="*/ 119467 h 197489"/>
                <a:gd name="connsiteX4" fmla="*/ 113751 w 184441"/>
                <a:gd name="connsiteY4" fmla="*/ 139957 h 197489"/>
                <a:gd name="connsiteX5" fmla="*/ 163734 w 184441"/>
                <a:gd name="connsiteY5" fmla="*/ 119467 h 197489"/>
                <a:gd name="connsiteX6" fmla="*/ 184441 w 184441"/>
                <a:gd name="connsiteY6" fmla="*/ 69984 h 197489"/>
                <a:gd name="connsiteX7" fmla="*/ 163734 w 184441"/>
                <a:gd name="connsiteY7" fmla="*/ 20491 h 197489"/>
                <a:gd name="connsiteX8" fmla="*/ 113751 w 184441"/>
                <a:gd name="connsiteY8" fmla="*/ 1 h 197489"/>
                <a:gd name="connsiteX9" fmla="*/ 113751 w 184441"/>
                <a:gd name="connsiteY9" fmla="*/ 0 h 197489"/>
                <a:gd name="connsiteX10" fmla="*/ 113751 w 184441"/>
                <a:gd name="connsiteY10" fmla="*/ 125193 h 197489"/>
                <a:gd name="connsiteX11" fmla="*/ 57972 w 184441"/>
                <a:gd name="connsiteY11" fmla="*/ 69984 h 197489"/>
                <a:gd name="connsiteX12" fmla="*/ 113751 w 184441"/>
                <a:gd name="connsiteY12" fmla="*/ 14764 h 197489"/>
                <a:gd name="connsiteX13" fmla="*/ 169531 w 184441"/>
                <a:gd name="connsiteY13" fmla="*/ 69984 h 197489"/>
                <a:gd name="connsiteX14" fmla="*/ 113751 w 184441"/>
                <a:gd name="connsiteY14" fmla="*/ 125193 h 197489"/>
                <a:gd name="connsiteX15" fmla="*/ 7458 w 184441"/>
                <a:gd name="connsiteY15" fmla="*/ 68470 h 197489"/>
                <a:gd name="connsiteX16" fmla="*/ 7458 w 184441"/>
                <a:gd name="connsiteY16" fmla="*/ 53705 h 197489"/>
                <a:gd name="connsiteX17" fmla="*/ 0 w 184441"/>
                <a:gd name="connsiteY17" fmla="*/ 61087 h 197489"/>
                <a:gd name="connsiteX18" fmla="*/ 7458 w 184441"/>
                <a:gd name="connsiteY18" fmla="*/ 68470 h 197489"/>
                <a:gd name="connsiteX19" fmla="*/ 141270 w 184441"/>
                <a:gd name="connsiteY19" fmla="*/ 154671 h 197489"/>
                <a:gd name="connsiteX20" fmla="*/ 86232 w 184441"/>
                <a:gd name="connsiteY20" fmla="*/ 154671 h 197489"/>
                <a:gd name="connsiteX21" fmla="*/ 78775 w 184441"/>
                <a:gd name="connsiteY21" fmla="*/ 162053 h 197489"/>
                <a:gd name="connsiteX22" fmla="*/ 86232 w 184441"/>
                <a:gd name="connsiteY22" fmla="*/ 169435 h 197489"/>
                <a:gd name="connsiteX23" fmla="*/ 141270 w 184441"/>
                <a:gd name="connsiteY23" fmla="*/ 169435 h 197489"/>
                <a:gd name="connsiteX24" fmla="*/ 148727 w 184441"/>
                <a:gd name="connsiteY24" fmla="*/ 162053 h 197489"/>
                <a:gd name="connsiteX25" fmla="*/ 141270 w 184441"/>
                <a:gd name="connsiteY25" fmla="*/ 154671 h 197489"/>
                <a:gd name="connsiteX26" fmla="*/ 131307 w 184441"/>
                <a:gd name="connsiteY26" fmla="*/ 182725 h 197489"/>
                <a:gd name="connsiteX27" fmla="*/ 96195 w 184441"/>
                <a:gd name="connsiteY27" fmla="*/ 182725 h 197489"/>
                <a:gd name="connsiteX28" fmla="*/ 88737 w 184441"/>
                <a:gd name="connsiteY28" fmla="*/ 190107 h 197489"/>
                <a:gd name="connsiteX29" fmla="*/ 96195 w 184441"/>
                <a:gd name="connsiteY29" fmla="*/ 197489 h 197489"/>
                <a:gd name="connsiteX30" fmla="*/ 131307 w 184441"/>
                <a:gd name="connsiteY30" fmla="*/ 197489 h 197489"/>
                <a:gd name="connsiteX31" fmla="*/ 138765 w 184441"/>
                <a:gd name="connsiteY31" fmla="*/ 190107 h 197489"/>
                <a:gd name="connsiteX32" fmla="*/ 131307 w 184441"/>
                <a:gd name="connsiteY32" fmla="*/ 182725 h 197489"/>
                <a:gd name="connsiteX0" fmla="*/ 113751 w 184441"/>
                <a:gd name="connsiteY0" fmla="*/ 0 h 197489"/>
                <a:gd name="connsiteX1" fmla="*/ 63768 w 184441"/>
                <a:gd name="connsiteY1" fmla="*/ 20491 h 197489"/>
                <a:gd name="connsiteX2" fmla="*/ 43061 w 184441"/>
                <a:gd name="connsiteY2" fmla="*/ 69984 h 197489"/>
                <a:gd name="connsiteX3" fmla="*/ 63768 w 184441"/>
                <a:gd name="connsiteY3" fmla="*/ 119467 h 197489"/>
                <a:gd name="connsiteX4" fmla="*/ 113751 w 184441"/>
                <a:gd name="connsiteY4" fmla="*/ 139957 h 197489"/>
                <a:gd name="connsiteX5" fmla="*/ 163734 w 184441"/>
                <a:gd name="connsiteY5" fmla="*/ 119467 h 197489"/>
                <a:gd name="connsiteX6" fmla="*/ 184441 w 184441"/>
                <a:gd name="connsiteY6" fmla="*/ 69984 h 197489"/>
                <a:gd name="connsiteX7" fmla="*/ 163734 w 184441"/>
                <a:gd name="connsiteY7" fmla="*/ 20491 h 197489"/>
                <a:gd name="connsiteX8" fmla="*/ 113751 w 184441"/>
                <a:gd name="connsiteY8" fmla="*/ 1 h 197489"/>
                <a:gd name="connsiteX9" fmla="*/ 113751 w 184441"/>
                <a:gd name="connsiteY9" fmla="*/ 0 h 197489"/>
                <a:gd name="connsiteX10" fmla="*/ 113751 w 184441"/>
                <a:gd name="connsiteY10" fmla="*/ 125193 h 197489"/>
                <a:gd name="connsiteX11" fmla="*/ 57972 w 184441"/>
                <a:gd name="connsiteY11" fmla="*/ 69984 h 197489"/>
                <a:gd name="connsiteX12" fmla="*/ 113751 w 184441"/>
                <a:gd name="connsiteY12" fmla="*/ 14764 h 197489"/>
                <a:gd name="connsiteX13" fmla="*/ 169531 w 184441"/>
                <a:gd name="connsiteY13" fmla="*/ 69984 h 197489"/>
                <a:gd name="connsiteX14" fmla="*/ 113751 w 184441"/>
                <a:gd name="connsiteY14" fmla="*/ 125193 h 197489"/>
                <a:gd name="connsiteX15" fmla="*/ 0 w 184441"/>
                <a:gd name="connsiteY15" fmla="*/ 61087 h 197489"/>
                <a:gd name="connsiteX16" fmla="*/ 7458 w 184441"/>
                <a:gd name="connsiteY16" fmla="*/ 53705 h 197489"/>
                <a:gd name="connsiteX17" fmla="*/ 0 w 184441"/>
                <a:gd name="connsiteY17" fmla="*/ 61087 h 197489"/>
                <a:gd name="connsiteX18" fmla="*/ 141270 w 184441"/>
                <a:gd name="connsiteY18" fmla="*/ 154671 h 197489"/>
                <a:gd name="connsiteX19" fmla="*/ 86232 w 184441"/>
                <a:gd name="connsiteY19" fmla="*/ 154671 h 197489"/>
                <a:gd name="connsiteX20" fmla="*/ 78775 w 184441"/>
                <a:gd name="connsiteY20" fmla="*/ 162053 h 197489"/>
                <a:gd name="connsiteX21" fmla="*/ 86232 w 184441"/>
                <a:gd name="connsiteY21" fmla="*/ 169435 h 197489"/>
                <a:gd name="connsiteX22" fmla="*/ 141270 w 184441"/>
                <a:gd name="connsiteY22" fmla="*/ 169435 h 197489"/>
                <a:gd name="connsiteX23" fmla="*/ 148727 w 184441"/>
                <a:gd name="connsiteY23" fmla="*/ 162053 h 197489"/>
                <a:gd name="connsiteX24" fmla="*/ 141270 w 184441"/>
                <a:gd name="connsiteY24" fmla="*/ 154671 h 197489"/>
                <a:gd name="connsiteX25" fmla="*/ 131307 w 184441"/>
                <a:gd name="connsiteY25" fmla="*/ 182725 h 197489"/>
                <a:gd name="connsiteX26" fmla="*/ 96195 w 184441"/>
                <a:gd name="connsiteY26" fmla="*/ 182725 h 197489"/>
                <a:gd name="connsiteX27" fmla="*/ 88737 w 184441"/>
                <a:gd name="connsiteY27" fmla="*/ 190107 h 197489"/>
                <a:gd name="connsiteX28" fmla="*/ 96195 w 184441"/>
                <a:gd name="connsiteY28" fmla="*/ 197489 h 197489"/>
                <a:gd name="connsiteX29" fmla="*/ 131307 w 184441"/>
                <a:gd name="connsiteY29" fmla="*/ 197489 h 197489"/>
                <a:gd name="connsiteX30" fmla="*/ 138765 w 184441"/>
                <a:gd name="connsiteY30" fmla="*/ 190107 h 197489"/>
                <a:gd name="connsiteX31" fmla="*/ 131307 w 184441"/>
                <a:gd name="connsiteY31" fmla="*/ 182725 h 197489"/>
                <a:gd name="connsiteX0" fmla="*/ 70690 w 141380"/>
                <a:gd name="connsiteY0" fmla="*/ 0 h 197489"/>
                <a:gd name="connsiteX1" fmla="*/ 20707 w 141380"/>
                <a:gd name="connsiteY1" fmla="*/ 20491 h 197489"/>
                <a:gd name="connsiteX2" fmla="*/ 0 w 141380"/>
                <a:gd name="connsiteY2" fmla="*/ 69984 h 197489"/>
                <a:gd name="connsiteX3" fmla="*/ 20707 w 141380"/>
                <a:gd name="connsiteY3" fmla="*/ 119467 h 197489"/>
                <a:gd name="connsiteX4" fmla="*/ 70690 w 141380"/>
                <a:gd name="connsiteY4" fmla="*/ 139957 h 197489"/>
                <a:gd name="connsiteX5" fmla="*/ 120673 w 141380"/>
                <a:gd name="connsiteY5" fmla="*/ 119467 h 197489"/>
                <a:gd name="connsiteX6" fmla="*/ 141380 w 141380"/>
                <a:gd name="connsiteY6" fmla="*/ 69984 h 197489"/>
                <a:gd name="connsiteX7" fmla="*/ 120673 w 141380"/>
                <a:gd name="connsiteY7" fmla="*/ 20491 h 197489"/>
                <a:gd name="connsiteX8" fmla="*/ 70690 w 141380"/>
                <a:gd name="connsiteY8" fmla="*/ 1 h 197489"/>
                <a:gd name="connsiteX9" fmla="*/ 70690 w 141380"/>
                <a:gd name="connsiteY9" fmla="*/ 0 h 197489"/>
                <a:gd name="connsiteX10" fmla="*/ 70690 w 141380"/>
                <a:gd name="connsiteY10" fmla="*/ 125193 h 197489"/>
                <a:gd name="connsiteX11" fmla="*/ 14911 w 141380"/>
                <a:gd name="connsiteY11" fmla="*/ 69984 h 197489"/>
                <a:gd name="connsiteX12" fmla="*/ 70690 w 141380"/>
                <a:gd name="connsiteY12" fmla="*/ 14764 h 197489"/>
                <a:gd name="connsiteX13" fmla="*/ 126470 w 141380"/>
                <a:gd name="connsiteY13" fmla="*/ 69984 h 197489"/>
                <a:gd name="connsiteX14" fmla="*/ 70690 w 141380"/>
                <a:gd name="connsiteY14" fmla="*/ 125193 h 197489"/>
                <a:gd name="connsiteX15" fmla="*/ 98209 w 141380"/>
                <a:gd name="connsiteY15" fmla="*/ 154671 h 197489"/>
                <a:gd name="connsiteX16" fmla="*/ 43171 w 141380"/>
                <a:gd name="connsiteY16" fmla="*/ 154671 h 197489"/>
                <a:gd name="connsiteX17" fmla="*/ 35714 w 141380"/>
                <a:gd name="connsiteY17" fmla="*/ 162053 h 197489"/>
                <a:gd name="connsiteX18" fmla="*/ 43171 w 141380"/>
                <a:gd name="connsiteY18" fmla="*/ 169435 h 197489"/>
                <a:gd name="connsiteX19" fmla="*/ 98209 w 141380"/>
                <a:gd name="connsiteY19" fmla="*/ 169435 h 197489"/>
                <a:gd name="connsiteX20" fmla="*/ 105666 w 141380"/>
                <a:gd name="connsiteY20" fmla="*/ 162053 h 197489"/>
                <a:gd name="connsiteX21" fmla="*/ 98209 w 141380"/>
                <a:gd name="connsiteY21" fmla="*/ 154671 h 197489"/>
                <a:gd name="connsiteX22" fmla="*/ 88246 w 141380"/>
                <a:gd name="connsiteY22" fmla="*/ 182725 h 197489"/>
                <a:gd name="connsiteX23" fmla="*/ 53134 w 141380"/>
                <a:gd name="connsiteY23" fmla="*/ 182725 h 197489"/>
                <a:gd name="connsiteX24" fmla="*/ 45676 w 141380"/>
                <a:gd name="connsiteY24" fmla="*/ 190107 h 197489"/>
                <a:gd name="connsiteX25" fmla="*/ 53134 w 141380"/>
                <a:gd name="connsiteY25" fmla="*/ 197489 h 197489"/>
                <a:gd name="connsiteX26" fmla="*/ 88246 w 141380"/>
                <a:gd name="connsiteY26" fmla="*/ 197489 h 197489"/>
                <a:gd name="connsiteX27" fmla="*/ 95704 w 141380"/>
                <a:gd name="connsiteY27" fmla="*/ 190107 h 197489"/>
                <a:gd name="connsiteX28" fmla="*/ 88246 w 141380"/>
                <a:gd name="connsiteY28" fmla="*/ 182725 h 19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1380" h="197489">
                  <a:moveTo>
                    <a:pt x="70690" y="0"/>
                  </a:moveTo>
                  <a:cubicBezTo>
                    <a:pt x="51811" y="0"/>
                    <a:pt x="34057" y="7282"/>
                    <a:pt x="20707" y="20491"/>
                  </a:cubicBezTo>
                  <a:cubicBezTo>
                    <a:pt x="7351" y="33710"/>
                    <a:pt x="0" y="51292"/>
                    <a:pt x="0" y="69984"/>
                  </a:cubicBezTo>
                  <a:cubicBezTo>
                    <a:pt x="0" y="88676"/>
                    <a:pt x="7352" y="106248"/>
                    <a:pt x="20707" y="119467"/>
                  </a:cubicBezTo>
                  <a:cubicBezTo>
                    <a:pt x="34057" y="132676"/>
                    <a:pt x="51810" y="139957"/>
                    <a:pt x="70690" y="139957"/>
                  </a:cubicBezTo>
                  <a:cubicBezTo>
                    <a:pt x="89570" y="139957"/>
                    <a:pt x="107323" y="132676"/>
                    <a:pt x="120673" y="119467"/>
                  </a:cubicBezTo>
                  <a:cubicBezTo>
                    <a:pt x="134029" y="106248"/>
                    <a:pt x="141380" y="88676"/>
                    <a:pt x="141380" y="69984"/>
                  </a:cubicBezTo>
                  <a:cubicBezTo>
                    <a:pt x="141380" y="51292"/>
                    <a:pt x="134029" y="33709"/>
                    <a:pt x="120673" y="20491"/>
                  </a:cubicBezTo>
                  <a:cubicBezTo>
                    <a:pt x="107323" y="7281"/>
                    <a:pt x="89570" y="1"/>
                    <a:pt x="70690" y="1"/>
                  </a:cubicBezTo>
                  <a:lnTo>
                    <a:pt x="70690" y="0"/>
                  </a:lnTo>
                  <a:close/>
                  <a:moveTo>
                    <a:pt x="70690" y="125193"/>
                  </a:moveTo>
                  <a:cubicBezTo>
                    <a:pt x="39935" y="125193"/>
                    <a:pt x="14911" y="100431"/>
                    <a:pt x="14911" y="69984"/>
                  </a:cubicBezTo>
                  <a:cubicBezTo>
                    <a:pt x="14911" y="39536"/>
                    <a:pt x="39935" y="14764"/>
                    <a:pt x="70690" y="14764"/>
                  </a:cubicBezTo>
                  <a:cubicBezTo>
                    <a:pt x="101446" y="14764"/>
                    <a:pt x="126470" y="39536"/>
                    <a:pt x="126470" y="69984"/>
                  </a:cubicBezTo>
                  <a:cubicBezTo>
                    <a:pt x="126470" y="100431"/>
                    <a:pt x="101445" y="125193"/>
                    <a:pt x="70690" y="125193"/>
                  </a:cubicBezTo>
                  <a:close/>
                  <a:moveTo>
                    <a:pt x="98209" y="154671"/>
                  </a:moveTo>
                  <a:lnTo>
                    <a:pt x="43171" y="154671"/>
                  </a:lnTo>
                  <a:cubicBezTo>
                    <a:pt x="39051" y="154671"/>
                    <a:pt x="35714" y="157983"/>
                    <a:pt x="35714" y="162053"/>
                  </a:cubicBezTo>
                  <a:cubicBezTo>
                    <a:pt x="35714" y="166133"/>
                    <a:pt x="39051" y="169435"/>
                    <a:pt x="43171" y="169435"/>
                  </a:cubicBezTo>
                  <a:lnTo>
                    <a:pt x="98209" y="169435"/>
                  </a:lnTo>
                  <a:cubicBezTo>
                    <a:pt x="102329" y="169435"/>
                    <a:pt x="105666" y="166133"/>
                    <a:pt x="105666" y="162053"/>
                  </a:cubicBezTo>
                  <a:cubicBezTo>
                    <a:pt x="105666" y="157983"/>
                    <a:pt x="102329" y="154671"/>
                    <a:pt x="98209" y="154671"/>
                  </a:cubicBezTo>
                  <a:close/>
                  <a:moveTo>
                    <a:pt x="88246" y="182725"/>
                  </a:moveTo>
                  <a:lnTo>
                    <a:pt x="53134" y="182725"/>
                  </a:lnTo>
                  <a:cubicBezTo>
                    <a:pt x="49013" y="182725"/>
                    <a:pt x="45676" y="186027"/>
                    <a:pt x="45676" y="190107"/>
                  </a:cubicBezTo>
                  <a:cubicBezTo>
                    <a:pt x="45676" y="194177"/>
                    <a:pt x="49014" y="197489"/>
                    <a:pt x="53134" y="197489"/>
                  </a:cubicBezTo>
                  <a:lnTo>
                    <a:pt x="88246" y="197489"/>
                  </a:lnTo>
                  <a:cubicBezTo>
                    <a:pt x="92366" y="197489"/>
                    <a:pt x="95704" y="194176"/>
                    <a:pt x="95704" y="190107"/>
                  </a:cubicBezTo>
                  <a:cubicBezTo>
                    <a:pt x="95704" y="186027"/>
                    <a:pt x="92366" y="182725"/>
                    <a:pt x="88246" y="18272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1011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0A83452E-214A-4C16-B56A-18A259D7F8E5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6096000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6096000" y="-1"/>
            <a:ext cx="6096000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66006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C17E3B4F-F832-41EB-9A02-A80E927EE61B}"/>
              </a:ext>
            </a:extLst>
          </p:cNvPr>
          <p:cNvSpPr txBox="1">
            <a:spLocks/>
          </p:cNvSpPr>
          <p:nvPr/>
        </p:nvSpPr>
        <p:spPr>
          <a:xfrm>
            <a:off x="7510512" y="1836726"/>
            <a:ext cx="3538491" cy="2036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运动恢复结构（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SFM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三维重建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RGB-D SLAM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无人机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F486B399-6F81-4408-8B3C-EBD476B71A11}"/>
              </a:ext>
            </a:extLst>
          </p:cNvPr>
          <p:cNvSpPr txBox="1">
            <a:spLocks/>
          </p:cNvSpPr>
          <p:nvPr/>
        </p:nvSpPr>
        <p:spPr>
          <a:xfrm>
            <a:off x="7510511" y="4517044"/>
            <a:ext cx="3538491" cy="1099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Demo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演示、实验室参观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商汤相关</a:t>
            </a:r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442CF161-DED0-43CB-8E82-D7D5F2F0E748}"/>
              </a:ext>
            </a:extLst>
          </p:cNvPr>
          <p:cNvSpPr txBox="1">
            <a:spLocks/>
          </p:cNvSpPr>
          <p:nvPr/>
        </p:nvSpPr>
        <p:spPr>
          <a:xfrm>
            <a:off x="1311675" y="1836727"/>
            <a:ext cx="3538491" cy="2036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集束调整（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视觉惯导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SLAM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7AF732CD-84C6-4E7B-ADB5-EE6E5E8FF6B6}"/>
              </a:ext>
            </a:extLst>
          </p:cNvPr>
          <p:cNvSpPr txBox="1">
            <a:spLocks/>
          </p:cNvSpPr>
          <p:nvPr/>
        </p:nvSpPr>
        <p:spPr>
          <a:xfrm>
            <a:off x="3865484" y="3103795"/>
            <a:ext cx="2907435" cy="1193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800" strike="sngStrik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相机模型与投影变换</a:t>
            </a:r>
            <a:endParaRPr lang="en-US" altLang="zh-CN" sz="1800" strike="sngStrike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strike="sngStrik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视觉</a:t>
            </a:r>
            <a:r>
              <a:rPr lang="en-US" altLang="zh-CN" sz="1800" strike="sngStrik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SLAM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strike="sngStrik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三维物体的识别与跟踪</a:t>
            </a:r>
          </a:p>
        </p:txBody>
      </p:sp>
      <p:sp>
        <p:nvSpPr>
          <p:cNvPr id="36" name="内容占位符 2">
            <a:extLst>
              <a:ext uri="{FF2B5EF4-FFF2-40B4-BE49-F238E27FC236}">
                <a16:creationId xmlns:a16="http://schemas.microsoft.com/office/drawing/2014/main" id="{04B988E2-40AC-463C-941C-61B206A1ED5A}"/>
              </a:ext>
            </a:extLst>
          </p:cNvPr>
          <p:cNvSpPr txBox="1">
            <a:spLocks/>
          </p:cNvSpPr>
          <p:nvPr/>
        </p:nvSpPr>
        <p:spPr>
          <a:xfrm>
            <a:off x="1311674" y="1431997"/>
            <a:ext cx="955090" cy="365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龚益群</a:t>
            </a: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6D6980A6-2137-43DC-B214-5E70DDDB1B11}"/>
              </a:ext>
            </a:extLst>
          </p:cNvPr>
          <p:cNvSpPr txBox="1">
            <a:spLocks/>
          </p:cNvSpPr>
          <p:nvPr/>
        </p:nvSpPr>
        <p:spPr>
          <a:xfrm>
            <a:off x="7505332" y="1471044"/>
            <a:ext cx="955090" cy="365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刘国庆</a:t>
            </a:r>
          </a:p>
        </p:txBody>
      </p:sp>
      <p:sp>
        <p:nvSpPr>
          <p:cNvPr id="38" name="内容占位符 2">
            <a:extLst>
              <a:ext uri="{FF2B5EF4-FFF2-40B4-BE49-F238E27FC236}">
                <a16:creationId xmlns:a16="http://schemas.microsoft.com/office/drawing/2014/main" id="{4E4E0E5C-57EE-4B69-B0DF-63989088273B}"/>
              </a:ext>
            </a:extLst>
          </p:cNvPr>
          <p:cNvSpPr txBox="1">
            <a:spLocks/>
          </p:cNvSpPr>
          <p:nvPr/>
        </p:nvSpPr>
        <p:spPr>
          <a:xfrm>
            <a:off x="1311674" y="4114893"/>
            <a:ext cx="955090" cy="365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吕光浩</a:t>
            </a: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7DFF7034-9FA0-4BEC-B167-5EAC7AC27849}"/>
              </a:ext>
            </a:extLst>
          </p:cNvPr>
          <p:cNvSpPr txBox="1">
            <a:spLocks/>
          </p:cNvSpPr>
          <p:nvPr/>
        </p:nvSpPr>
        <p:spPr>
          <a:xfrm>
            <a:off x="7505332" y="4151362"/>
            <a:ext cx="955090" cy="365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周乐</a:t>
            </a:r>
          </a:p>
        </p:txBody>
      </p:sp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D6677BA1-D4F6-48A9-8238-031DDC127BEA}"/>
              </a:ext>
            </a:extLst>
          </p:cNvPr>
          <p:cNvSpPr txBox="1">
            <a:spLocks/>
          </p:cNvSpPr>
          <p:nvPr/>
        </p:nvSpPr>
        <p:spPr>
          <a:xfrm>
            <a:off x="1311674" y="4517044"/>
            <a:ext cx="3538491" cy="2036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AR/VR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圆桌论坛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学习心得交流</a:t>
            </a:r>
          </a:p>
        </p:txBody>
      </p:sp>
    </p:spTree>
    <p:extLst>
      <p:ext uri="{BB962C8B-B14F-4D97-AF65-F5344CB8AC3E}">
        <p14:creationId xmlns:p14="http://schemas.microsoft.com/office/powerpoint/2010/main" val="138094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模型表示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TSDF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929BA91-9029-43E6-95CA-3873934B5C65}"/>
              </a:ext>
            </a:extLst>
          </p:cNvPr>
          <p:cNvGrpSpPr/>
          <p:nvPr/>
        </p:nvGrpSpPr>
        <p:grpSpPr>
          <a:xfrm>
            <a:off x="614038" y="1096446"/>
            <a:ext cx="7453960" cy="369332"/>
            <a:chOff x="704850" y="1520309"/>
            <a:chExt cx="745396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184AAC6-1336-4364-8A1C-AFE1A7BDCD0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30243F3-F2AD-4744-9902-18A69843DCC0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基于体素</a:t>
              </a:r>
            </a:p>
          </p:txBody>
        </p:sp>
      </p:grpSp>
      <p:grpSp>
        <p:nvGrpSpPr>
          <p:cNvPr id="1035" name="组合 1034">
            <a:extLst>
              <a:ext uri="{FF2B5EF4-FFF2-40B4-BE49-F238E27FC236}">
                <a16:creationId xmlns:a16="http://schemas.microsoft.com/office/drawing/2014/main" id="{94F3E248-FD74-44A9-8957-39D6255B63EA}"/>
              </a:ext>
            </a:extLst>
          </p:cNvPr>
          <p:cNvGrpSpPr/>
          <p:nvPr/>
        </p:nvGrpSpPr>
        <p:grpSpPr>
          <a:xfrm>
            <a:off x="8645959" y="1205453"/>
            <a:ext cx="3019757" cy="2147888"/>
            <a:chOff x="7623494" y="1281112"/>
            <a:chExt cx="3019757" cy="2147888"/>
          </a:xfrm>
        </p:grpSpPr>
        <p:pic>
          <p:nvPicPr>
            <p:cNvPr id="1026" name="Picture 2" descr="https://img-blog.csdn.net/20160515174036218">
              <a:extLst>
                <a:ext uri="{FF2B5EF4-FFF2-40B4-BE49-F238E27FC236}">
                  <a16:creationId xmlns:a16="http://schemas.microsoft.com/office/drawing/2014/main" id="{28557307-67DD-4F79-BA60-2CA921546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7736" y="1281112"/>
              <a:ext cx="2595515" cy="2147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4" name="组合 1033">
              <a:extLst>
                <a:ext uri="{FF2B5EF4-FFF2-40B4-BE49-F238E27FC236}">
                  <a16:creationId xmlns:a16="http://schemas.microsoft.com/office/drawing/2014/main" id="{A85E72C2-8158-4351-930C-E00E9923ADBC}"/>
                </a:ext>
              </a:extLst>
            </p:cNvPr>
            <p:cNvGrpSpPr/>
            <p:nvPr/>
          </p:nvGrpSpPr>
          <p:grpSpPr>
            <a:xfrm>
              <a:off x="7623494" y="2276516"/>
              <a:ext cx="362296" cy="493354"/>
              <a:chOff x="7623494" y="2276516"/>
              <a:chExt cx="362296" cy="493354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4BB6EE21-53FF-4FD5-885A-05A9B188F1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58861" y="2276516"/>
                <a:ext cx="326532" cy="25353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948BA37-087E-4BC8-AADA-AE26B4BC3AF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538253" y="2400902"/>
                <a:ext cx="24121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8840B201-66E6-4D36-A79B-F25B42FB83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865182" y="2649261"/>
                <a:ext cx="24121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672E7A9A-A0FE-4B90-B98B-9FBDEEC761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5691" y="2283249"/>
                <a:ext cx="35571" cy="423342"/>
              </a:xfrm>
              <a:prstGeom prst="line">
                <a:avLst/>
              </a:prstGeom>
              <a:ln>
                <a:solidFill>
                  <a:srgbClr val="2A458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8DB61DEF-8DF6-44D3-985A-EC41DCD5DF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58861" y="2516334"/>
                <a:ext cx="326532" cy="25353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7B825B2B-AC74-410D-B3E1-BB25E70BF8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5890" y="2516334"/>
                <a:ext cx="32574" cy="198798"/>
              </a:xfrm>
              <a:prstGeom prst="line">
                <a:avLst/>
              </a:prstGeom>
              <a:ln>
                <a:solidFill>
                  <a:srgbClr val="2A458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701EA61B-3188-4B72-9224-49904D6A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5890" y="2715132"/>
                <a:ext cx="357703" cy="54738"/>
              </a:xfrm>
              <a:prstGeom prst="line">
                <a:avLst/>
              </a:prstGeom>
              <a:ln>
                <a:solidFill>
                  <a:srgbClr val="2A458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B62DC273-B3E6-47D7-A78D-F7C571499E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3494" y="2528653"/>
                <a:ext cx="360099" cy="177938"/>
              </a:xfrm>
              <a:prstGeom prst="line">
                <a:avLst/>
              </a:prstGeom>
              <a:ln>
                <a:solidFill>
                  <a:srgbClr val="2A458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D1E1011-0521-4854-B95E-6BA504DDA2C0}"/>
              </a:ext>
            </a:extLst>
          </p:cNvPr>
          <p:cNvGrpSpPr/>
          <p:nvPr/>
        </p:nvGrpSpPr>
        <p:grpSpPr>
          <a:xfrm>
            <a:off x="614038" y="2334110"/>
            <a:ext cx="7453960" cy="369332"/>
            <a:chOff x="704850" y="1520309"/>
            <a:chExt cx="7453960" cy="369332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2EEA1475-9329-4C47-B431-B71E7F9A238D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0AAF0EB-9B55-4B8C-875B-EC7613F2865C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SDF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（符号距离函数）</a:t>
              </a:r>
            </a:p>
          </p:txBody>
        </p:sp>
      </p:grpSp>
      <p:pic>
        <p:nvPicPr>
          <p:cNvPr id="1041" name="图形 1040">
            <a:extLst>
              <a:ext uri="{FF2B5EF4-FFF2-40B4-BE49-F238E27FC236}">
                <a16:creationId xmlns:a16="http://schemas.microsoft.com/office/drawing/2014/main" id="{3986C0B6-C003-4EFB-A7EA-54D45D9BF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7064" y="3826827"/>
            <a:ext cx="1929051" cy="1929051"/>
          </a:xfrm>
          <a:prstGeom prst="rect">
            <a:avLst/>
          </a:prstGeom>
        </p:spPr>
      </p:pic>
      <p:cxnSp>
        <p:nvCxnSpPr>
          <p:cNvPr id="1037" name="直接连接符 1036">
            <a:extLst>
              <a:ext uri="{FF2B5EF4-FFF2-40B4-BE49-F238E27FC236}">
                <a16:creationId xmlns:a16="http://schemas.microsoft.com/office/drawing/2014/main" id="{8C1E8676-7402-4905-99F9-2F51154E4890}"/>
              </a:ext>
            </a:extLst>
          </p:cNvPr>
          <p:cNvCxnSpPr>
            <a:cxnSpLocks/>
          </p:cNvCxnSpPr>
          <p:nvPr/>
        </p:nvCxnSpPr>
        <p:spPr>
          <a:xfrm>
            <a:off x="1121156" y="4902568"/>
            <a:ext cx="9492328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0A11B551-DF3A-4A78-A510-F12240D8A7BA}"/>
              </a:ext>
            </a:extLst>
          </p:cNvPr>
          <p:cNvCxnSpPr>
            <a:cxnSpLocks/>
          </p:cNvCxnSpPr>
          <p:nvPr/>
        </p:nvCxnSpPr>
        <p:spPr>
          <a:xfrm flipV="1">
            <a:off x="5809838" y="3616073"/>
            <a:ext cx="0" cy="2436048"/>
          </a:xfrm>
          <a:prstGeom prst="line">
            <a:avLst/>
          </a:prstGeom>
          <a:ln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D17FD322-971F-416A-84B5-48DB65B54AF4}"/>
              </a:ext>
            </a:extLst>
          </p:cNvPr>
          <p:cNvSpPr/>
          <p:nvPr/>
        </p:nvSpPr>
        <p:spPr>
          <a:xfrm>
            <a:off x="10061774" y="5015652"/>
            <a:ext cx="734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坐标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89626F0-AF95-469C-8307-8F73785724D0}"/>
              </a:ext>
            </a:extLst>
          </p:cNvPr>
          <p:cNvSpPr/>
          <p:nvPr/>
        </p:nvSpPr>
        <p:spPr>
          <a:xfrm>
            <a:off x="5547064" y="4865807"/>
            <a:ext cx="382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048" name="直接连接符 1047">
            <a:extLst>
              <a:ext uri="{FF2B5EF4-FFF2-40B4-BE49-F238E27FC236}">
                <a16:creationId xmlns:a16="http://schemas.microsoft.com/office/drawing/2014/main" id="{A0E71E51-8E47-45B1-9AD5-65E16DDFE3EA}"/>
              </a:ext>
            </a:extLst>
          </p:cNvPr>
          <p:cNvCxnSpPr/>
          <p:nvPr/>
        </p:nvCxnSpPr>
        <p:spPr>
          <a:xfrm>
            <a:off x="1490663" y="3826827"/>
            <a:ext cx="8877295" cy="2225294"/>
          </a:xfrm>
          <a:prstGeom prst="line">
            <a:avLst/>
          </a:prstGeom>
          <a:ln>
            <a:solidFill>
              <a:srgbClr val="2A45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C566B5F4-4B26-493E-BFB0-7A9FFB0F1D1F}"/>
              </a:ext>
            </a:extLst>
          </p:cNvPr>
          <p:cNvSpPr/>
          <p:nvPr/>
        </p:nvSpPr>
        <p:spPr>
          <a:xfrm>
            <a:off x="4823839" y="2919625"/>
            <a:ext cx="221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到物体表面距离</a:t>
            </a:r>
          </a:p>
        </p:txBody>
      </p:sp>
    </p:spTree>
    <p:extLst>
      <p:ext uri="{BB962C8B-B14F-4D97-AF65-F5344CB8AC3E}">
        <p14:creationId xmlns:p14="http://schemas.microsoft.com/office/powerpoint/2010/main" val="3885967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7006D198-D07D-4CA4-8276-BD983EC4F7D6}"/>
              </a:ext>
            </a:extLst>
          </p:cNvPr>
          <p:cNvSpPr/>
          <p:nvPr/>
        </p:nvSpPr>
        <p:spPr>
          <a:xfrm>
            <a:off x="5607004" y="3347021"/>
            <a:ext cx="280110" cy="2705100"/>
          </a:xfrm>
          <a:prstGeom prst="rect">
            <a:avLst/>
          </a:prstGeom>
          <a:solidFill>
            <a:srgbClr val="FFBDB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8FC5F51-7508-4D1F-BB16-5E6929F1B4A1}"/>
              </a:ext>
            </a:extLst>
          </p:cNvPr>
          <p:cNvSpPr/>
          <p:nvPr/>
        </p:nvSpPr>
        <p:spPr>
          <a:xfrm>
            <a:off x="2425433" y="3347021"/>
            <a:ext cx="280110" cy="2705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E91148C-E364-47E0-8702-AAA55C21BA0F}"/>
              </a:ext>
            </a:extLst>
          </p:cNvPr>
          <p:cNvSpPr/>
          <p:nvPr/>
        </p:nvSpPr>
        <p:spPr>
          <a:xfrm>
            <a:off x="2145323" y="3347021"/>
            <a:ext cx="280110" cy="2705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模型表示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TSDF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929BA91-9029-43E6-95CA-3873934B5C65}"/>
              </a:ext>
            </a:extLst>
          </p:cNvPr>
          <p:cNvGrpSpPr/>
          <p:nvPr/>
        </p:nvGrpSpPr>
        <p:grpSpPr>
          <a:xfrm>
            <a:off x="614038" y="1096446"/>
            <a:ext cx="7453960" cy="369332"/>
            <a:chOff x="704850" y="1520309"/>
            <a:chExt cx="745396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184AAC6-1336-4364-8A1C-AFE1A7BDCD0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30243F3-F2AD-4744-9902-18A69843DCC0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基于体素表示</a:t>
              </a:r>
            </a:p>
          </p:txBody>
        </p:sp>
      </p:grpSp>
      <p:grpSp>
        <p:nvGrpSpPr>
          <p:cNvPr id="1035" name="组合 1034">
            <a:extLst>
              <a:ext uri="{FF2B5EF4-FFF2-40B4-BE49-F238E27FC236}">
                <a16:creationId xmlns:a16="http://schemas.microsoft.com/office/drawing/2014/main" id="{94F3E248-FD74-44A9-8957-39D6255B63EA}"/>
              </a:ext>
            </a:extLst>
          </p:cNvPr>
          <p:cNvGrpSpPr/>
          <p:nvPr/>
        </p:nvGrpSpPr>
        <p:grpSpPr>
          <a:xfrm>
            <a:off x="8645959" y="1205453"/>
            <a:ext cx="3019757" cy="2147888"/>
            <a:chOff x="7623494" y="1281112"/>
            <a:chExt cx="3019757" cy="2147888"/>
          </a:xfrm>
        </p:grpSpPr>
        <p:pic>
          <p:nvPicPr>
            <p:cNvPr id="1026" name="Picture 2" descr="https://img-blog.csdn.net/20160515174036218">
              <a:extLst>
                <a:ext uri="{FF2B5EF4-FFF2-40B4-BE49-F238E27FC236}">
                  <a16:creationId xmlns:a16="http://schemas.microsoft.com/office/drawing/2014/main" id="{28557307-67DD-4F79-BA60-2CA921546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7736" y="1281112"/>
              <a:ext cx="2595515" cy="2147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4" name="组合 1033">
              <a:extLst>
                <a:ext uri="{FF2B5EF4-FFF2-40B4-BE49-F238E27FC236}">
                  <a16:creationId xmlns:a16="http://schemas.microsoft.com/office/drawing/2014/main" id="{A85E72C2-8158-4351-930C-E00E9923ADBC}"/>
                </a:ext>
              </a:extLst>
            </p:cNvPr>
            <p:cNvGrpSpPr/>
            <p:nvPr/>
          </p:nvGrpSpPr>
          <p:grpSpPr>
            <a:xfrm>
              <a:off x="7623494" y="2276516"/>
              <a:ext cx="362296" cy="493354"/>
              <a:chOff x="7623494" y="2276516"/>
              <a:chExt cx="362296" cy="493354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4BB6EE21-53FF-4FD5-885A-05A9B188F1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58861" y="2276516"/>
                <a:ext cx="326532" cy="25353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948BA37-087E-4BC8-AADA-AE26B4BC3AF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538253" y="2400902"/>
                <a:ext cx="24121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8840B201-66E6-4D36-A79B-F25B42FB83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865182" y="2649261"/>
                <a:ext cx="24121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672E7A9A-A0FE-4B90-B98B-9FBDEEC761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5691" y="2283249"/>
                <a:ext cx="35571" cy="423342"/>
              </a:xfrm>
              <a:prstGeom prst="line">
                <a:avLst/>
              </a:prstGeom>
              <a:ln>
                <a:solidFill>
                  <a:srgbClr val="2A458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8DB61DEF-8DF6-44D3-985A-EC41DCD5DF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58861" y="2516334"/>
                <a:ext cx="326532" cy="25353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7B825B2B-AC74-410D-B3E1-BB25E70BF8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5890" y="2516334"/>
                <a:ext cx="32574" cy="198798"/>
              </a:xfrm>
              <a:prstGeom prst="line">
                <a:avLst/>
              </a:prstGeom>
              <a:ln>
                <a:solidFill>
                  <a:srgbClr val="2A458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701EA61B-3188-4B72-9224-49904D6A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5890" y="2715132"/>
                <a:ext cx="357703" cy="54738"/>
              </a:xfrm>
              <a:prstGeom prst="line">
                <a:avLst/>
              </a:prstGeom>
              <a:ln>
                <a:solidFill>
                  <a:srgbClr val="2A458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B62DC273-B3E6-47D7-A78D-F7C571499E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3494" y="2528653"/>
                <a:ext cx="360099" cy="177938"/>
              </a:xfrm>
              <a:prstGeom prst="line">
                <a:avLst/>
              </a:prstGeom>
              <a:ln>
                <a:solidFill>
                  <a:srgbClr val="2A458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D1E1011-0521-4854-B95E-6BA504DDA2C0}"/>
              </a:ext>
            </a:extLst>
          </p:cNvPr>
          <p:cNvGrpSpPr/>
          <p:nvPr/>
        </p:nvGrpSpPr>
        <p:grpSpPr>
          <a:xfrm>
            <a:off x="614038" y="2334110"/>
            <a:ext cx="7453960" cy="369332"/>
            <a:chOff x="704850" y="1520309"/>
            <a:chExt cx="7453960" cy="369332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2EEA1475-9329-4C47-B431-B71E7F9A238D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0AAF0EB-9B55-4B8C-875B-EC7613F2865C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SDF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（符号距离函数）</a:t>
              </a:r>
            </a:p>
          </p:txBody>
        </p:sp>
      </p:grpSp>
      <p:pic>
        <p:nvPicPr>
          <p:cNvPr id="1041" name="图形 1040">
            <a:extLst>
              <a:ext uri="{FF2B5EF4-FFF2-40B4-BE49-F238E27FC236}">
                <a16:creationId xmlns:a16="http://schemas.microsoft.com/office/drawing/2014/main" id="{3986C0B6-C003-4EFB-A7EA-54D45D9BF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7064" y="3826827"/>
            <a:ext cx="1929051" cy="1929051"/>
          </a:xfrm>
          <a:prstGeom prst="rect">
            <a:avLst/>
          </a:prstGeom>
        </p:spPr>
      </p:pic>
      <p:cxnSp>
        <p:nvCxnSpPr>
          <p:cNvPr id="1037" name="直接连接符 1036">
            <a:extLst>
              <a:ext uri="{FF2B5EF4-FFF2-40B4-BE49-F238E27FC236}">
                <a16:creationId xmlns:a16="http://schemas.microsoft.com/office/drawing/2014/main" id="{8C1E8676-7402-4905-99F9-2F51154E4890}"/>
              </a:ext>
            </a:extLst>
          </p:cNvPr>
          <p:cNvCxnSpPr>
            <a:cxnSpLocks/>
          </p:cNvCxnSpPr>
          <p:nvPr/>
        </p:nvCxnSpPr>
        <p:spPr>
          <a:xfrm>
            <a:off x="1121156" y="4902568"/>
            <a:ext cx="9492328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0A11B551-DF3A-4A78-A510-F12240D8A7BA}"/>
              </a:ext>
            </a:extLst>
          </p:cNvPr>
          <p:cNvCxnSpPr>
            <a:cxnSpLocks/>
          </p:cNvCxnSpPr>
          <p:nvPr/>
        </p:nvCxnSpPr>
        <p:spPr>
          <a:xfrm flipV="1">
            <a:off x="5809838" y="3616073"/>
            <a:ext cx="0" cy="2436048"/>
          </a:xfrm>
          <a:prstGeom prst="line">
            <a:avLst/>
          </a:prstGeom>
          <a:ln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D17FD322-971F-416A-84B5-48DB65B54AF4}"/>
              </a:ext>
            </a:extLst>
          </p:cNvPr>
          <p:cNvSpPr/>
          <p:nvPr/>
        </p:nvSpPr>
        <p:spPr>
          <a:xfrm>
            <a:off x="10061774" y="5015652"/>
            <a:ext cx="734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坐标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89626F0-AF95-469C-8307-8F73785724D0}"/>
              </a:ext>
            </a:extLst>
          </p:cNvPr>
          <p:cNvSpPr/>
          <p:nvPr/>
        </p:nvSpPr>
        <p:spPr>
          <a:xfrm>
            <a:off x="5547064" y="4865807"/>
            <a:ext cx="382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048" name="直接连接符 1047">
            <a:extLst>
              <a:ext uri="{FF2B5EF4-FFF2-40B4-BE49-F238E27FC236}">
                <a16:creationId xmlns:a16="http://schemas.microsoft.com/office/drawing/2014/main" id="{A0E71E51-8E47-45B1-9AD5-65E16DDFE3EA}"/>
              </a:ext>
            </a:extLst>
          </p:cNvPr>
          <p:cNvCxnSpPr/>
          <p:nvPr/>
        </p:nvCxnSpPr>
        <p:spPr>
          <a:xfrm>
            <a:off x="1490663" y="3826827"/>
            <a:ext cx="8877295" cy="2225294"/>
          </a:xfrm>
          <a:prstGeom prst="line">
            <a:avLst/>
          </a:prstGeom>
          <a:ln>
            <a:solidFill>
              <a:srgbClr val="2A45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52A1E675-1AB2-4AFF-9CCF-43166697ADDC}"/>
              </a:ext>
            </a:extLst>
          </p:cNvPr>
          <p:cNvSpPr/>
          <p:nvPr/>
        </p:nvSpPr>
        <p:spPr>
          <a:xfrm>
            <a:off x="2248072" y="3990839"/>
            <a:ext cx="67151" cy="6715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927E98B-C620-4F28-922F-D95055B91D1D}"/>
              </a:ext>
            </a:extLst>
          </p:cNvPr>
          <p:cNvSpPr/>
          <p:nvPr/>
        </p:nvSpPr>
        <p:spPr>
          <a:xfrm>
            <a:off x="1226975" y="5693383"/>
            <a:ext cx="963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体素 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1EC2FCD4-B9C7-4637-9A5C-C0A19C88095B}"/>
              </a:ext>
            </a:extLst>
          </p:cNvPr>
          <p:cNvSpPr/>
          <p:nvPr/>
        </p:nvSpPr>
        <p:spPr>
          <a:xfrm>
            <a:off x="2526459" y="4055990"/>
            <a:ext cx="67151" cy="6715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EBCED79-777D-4B58-9F93-E30611B78466}"/>
              </a:ext>
            </a:extLst>
          </p:cNvPr>
          <p:cNvSpPr/>
          <p:nvPr/>
        </p:nvSpPr>
        <p:spPr>
          <a:xfrm>
            <a:off x="2602761" y="5700824"/>
            <a:ext cx="118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体素 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k+1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734E94E-D25A-4E87-A519-9D4BB1EF00E7}"/>
              </a:ext>
            </a:extLst>
          </p:cNvPr>
          <p:cNvSpPr/>
          <p:nvPr/>
        </p:nvSpPr>
        <p:spPr>
          <a:xfrm>
            <a:off x="3666423" y="5608978"/>
            <a:ext cx="118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7C889F5-91EC-4C41-A851-DC494B66FEE1}"/>
              </a:ext>
            </a:extLst>
          </p:cNvPr>
          <p:cNvSpPr/>
          <p:nvPr/>
        </p:nvSpPr>
        <p:spPr>
          <a:xfrm>
            <a:off x="3303245" y="6148848"/>
            <a:ext cx="5013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包含有过零点的体素中含有物体表面信息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598AC00-321F-4B8D-B631-EDD5C97194E0}"/>
              </a:ext>
            </a:extLst>
          </p:cNvPr>
          <p:cNvSpPr/>
          <p:nvPr/>
        </p:nvSpPr>
        <p:spPr>
          <a:xfrm>
            <a:off x="4823839" y="2919625"/>
            <a:ext cx="221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到物体表面距离</a:t>
            </a:r>
          </a:p>
        </p:txBody>
      </p:sp>
    </p:spTree>
    <p:extLst>
      <p:ext uri="{BB962C8B-B14F-4D97-AF65-F5344CB8AC3E}">
        <p14:creationId xmlns:p14="http://schemas.microsoft.com/office/powerpoint/2010/main" val="3327574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7006D198-D07D-4CA4-8276-BD983EC4F7D6}"/>
              </a:ext>
            </a:extLst>
          </p:cNvPr>
          <p:cNvSpPr/>
          <p:nvPr/>
        </p:nvSpPr>
        <p:spPr>
          <a:xfrm>
            <a:off x="5607004" y="3347021"/>
            <a:ext cx="280110" cy="2705100"/>
          </a:xfrm>
          <a:prstGeom prst="rect">
            <a:avLst/>
          </a:prstGeom>
          <a:solidFill>
            <a:srgbClr val="FFBDB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模型表示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TSDF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929BA91-9029-43E6-95CA-3873934B5C65}"/>
              </a:ext>
            </a:extLst>
          </p:cNvPr>
          <p:cNvGrpSpPr/>
          <p:nvPr/>
        </p:nvGrpSpPr>
        <p:grpSpPr>
          <a:xfrm>
            <a:off x="614038" y="1096446"/>
            <a:ext cx="7453960" cy="369332"/>
            <a:chOff x="704850" y="1520309"/>
            <a:chExt cx="745396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184AAC6-1336-4364-8A1C-AFE1A7BDCD0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30243F3-F2AD-4744-9902-18A69843DCC0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基于体素表示</a:t>
              </a:r>
            </a:p>
          </p:txBody>
        </p:sp>
      </p:grpSp>
      <p:grpSp>
        <p:nvGrpSpPr>
          <p:cNvPr id="1035" name="组合 1034">
            <a:extLst>
              <a:ext uri="{FF2B5EF4-FFF2-40B4-BE49-F238E27FC236}">
                <a16:creationId xmlns:a16="http://schemas.microsoft.com/office/drawing/2014/main" id="{94F3E248-FD74-44A9-8957-39D6255B63EA}"/>
              </a:ext>
            </a:extLst>
          </p:cNvPr>
          <p:cNvGrpSpPr/>
          <p:nvPr/>
        </p:nvGrpSpPr>
        <p:grpSpPr>
          <a:xfrm>
            <a:off x="8645959" y="1205453"/>
            <a:ext cx="3019757" cy="2147888"/>
            <a:chOff x="7623494" y="1281112"/>
            <a:chExt cx="3019757" cy="2147888"/>
          </a:xfrm>
        </p:grpSpPr>
        <p:pic>
          <p:nvPicPr>
            <p:cNvPr id="1026" name="Picture 2" descr="https://img-blog.csdn.net/20160515174036218">
              <a:extLst>
                <a:ext uri="{FF2B5EF4-FFF2-40B4-BE49-F238E27FC236}">
                  <a16:creationId xmlns:a16="http://schemas.microsoft.com/office/drawing/2014/main" id="{28557307-67DD-4F79-BA60-2CA921546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7736" y="1281112"/>
              <a:ext cx="2595515" cy="2147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4" name="组合 1033">
              <a:extLst>
                <a:ext uri="{FF2B5EF4-FFF2-40B4-BE49-F238E27FC236}">
                  <a16:creationId xmlns:a16="http://schemas.microsoft.com/office/drawing/2014/main" id="{A85E72C2-8158-4351-930C-E00E9923ADBC}"/>
                </a:ext>
              </a:extLst>
            </p:cNvPr>
            <p:cNvGrpSpPr/>
            <p:nvPr/>
          </p:nvGrpSpPr>
          <p:grpSpPr>
            <a:xfrm>
              <a:off x="7623494" y="2276516"/>
              <a:ext cx="362296" cy="493354"/>
              <a:chOff x="7623494" y="2276516"/>
              <a:chExt cx="362296" cy="493354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4BB6EE21-53FF-4FD5-885A-05A9B188F1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58861" y="2276516"/>
                <a:ext cx="326532" cy="25353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948BA37-087E-4BC8-AADA-AE26B4BC3AF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538253" y="2400902"/>
                <a:ext cx="24121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8840B201-66E6-4D36-A79B-F25B42FB83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865182" y="2649261"/>
                <a:ext cx="24121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672E7A9A-A0FE-4B90-B98B-9FBDEEC761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5691" y="2283249"/>
                <a:ext cx="35571" cy="423342"/>
              </a:xfrm>
              <a:prstGeom prst="line">
                <a:avLst/>
              </a:prstGeom>
              <a:ln>
                <a:solidFill>
                  <a:srgbClr val="2A458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8DB61DEF-8DF6-44D3-985A-EC41DCD5DF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58861" y="2516334"/>
                <a:ext cx="326532" cy="25353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7B825B2B-AC74-410D-B3E1-BB25E70BF8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5890" y="2516334"/>
                <a:ext cx="32574" cy="198798"/>
              </a:xfrm>
              <a:prstGeom prst="line">
                <a:avLst/>
              </a:prstGeom>
              <a:ln>
                <a:solidFill>
                  <a:srgbClr val="2A458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701EA61B-3188-4B72-9224-49904D6A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5890" y="2715132"/>
                <a:ext cx="357703" cy="54738"/>
              </a:xfrm>
              <a:prstGeom prst="line">
                <a:avLst/>
              </a:prstGeom>
              <a:ln>
                <a:solidFill>
                  <a:srgbClr val="2A458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B62DC273-B3E6-47D7-A78D-F7C571499E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3494" y="2528653"/>
                <a:ext cx="360099" cy="177938"/>
              </a:xfrm>
              <a:prstGeom prst="line">
                <a:avLst/>
              </a:prstGeom>
              <a:ln>
                <a:solidFill>
                  <a:srgbClr val="2A458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D1E1011-0521-4854-B95E-6BA504DDA2C0}"/>
              </a:ext>
            </a:extLst>
          </p:cNvPr>
          <p:cNvGrpSpPr/>
          <p:nvPr/>
        </p:nvGrpSpPr>
        <p:grpSpPr>
          <a:xfrm>
            <a:off x="614038" y="2334110"/>
            <a:ext cx="7453960" cy="369332"/>
            <a:chOff x="704850" y="1520309"/>
            <a:chExt cx="7453960" cy="369332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2EEA1475-9329-4C47-B431-B71E7F9A238D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0AAF0EB-9B55-4B8C-875B-EC7613F2865C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SDF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（符号距离函数）</a:t>
              </a:r>
            </a:p>
          </p:txBody>
        </p:sp>
      </p:grpSp>
      <p:pic>
        <p:nvPicPr>
          <p:cNvPr id="1041" name="图形 1040">
            <a:extLst>
              <a:ext uri="{FF2B5EF4-FFF2-40B4-BE49-F238E27FC236}">
                <a16:creationId xmlns:a16="http://schemas.microsoft.com/office/drawing/2014/main" id="{3986C0B6-C003-4EFB-A7EA-54D45D9BF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7064" y="3826827"/>
            <a:ext cx="1929051" cy="1929051"/>
          </a:xfrm>
          <a:prstGeom prst="rect">
            <a:avLst/>
          </a:prstGeom>
        </p:spPr>
      </p:pic>
      <p:cxnSp>
        <p:nvCxnSpPr>
          <p:cNvPr id="1037" name="直接连接符 1036">
            <a:extLst>
              <a:ext uri="{FF2B5EF4-FFF2-40B4-BE49-F238E27FC236}">
                <a16:creationId xmlns:a16="http://schemas.microsoft.com/office/drawing/2014/main" id="{8C1E8676-7402-4905-99F9-2F51154E4890}"/>
              </a:ext>
            </a:extLst>
          </p:cNvPr>
          <p:cNvCxnSpPr>
            <a:cxnSpLocks/>
          </p:cNvCxnSpPr>
          <p:nvPr/>
        </p:nvCxnSpPr>
        <p:spPr>
          <a:xfrm>
            <a:off x="1121156" y="4902568"/>
            <a:ext cx="9492328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0A11B551-DF3A-4A78-A510-F12240D8A7BA}"/>
              </a:ext>
            </a:extLst>
          </p:cNvPr>
          <p:cNvCxnSpPr>
            <a:cxnSpLocks/>
          </p:cNvCxnSpPr>
          <p:nvPr/>
        </p:nvCxnSpPr>
        <p:spPr>
          <a:xfrm flipV="1">
            <a:off x="5809838" y="3616073"/>
            <a:ext cx="0" cy="2436048"/>
          </a:xfrm>
          <a:prstGeom prst="line">
            <a:avLst/>
          </a:prstGeom>
          <a:ln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A071A641-744E-47D9-90A6-064C0E16F12C}"/>
              </a:ext>
            </a:extLst>
          </p:cNvPr>
          <p:cNvSpPr/>
          <p:nvPr/>
        </p:nvSpPr>
        <p:spPr>
          <a:xfrm>
            <a:off x="4823839" y="2919625"/>
            <a:ext cx="221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到物体表面距离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17FD322-971F-416A-84B5-48DB65B54AF4}"/>
              </a:ext>
            </a:extLst>
          </p:cNvPr>
          <p:cNvSpPr/>
          <p:nvPr/>
        </p:nvSpPr>
        <p:spPr>
          <a:xfrm>
            <a:off x="10061774" y="5015652"/>
            <a:ext cx="734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坐标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89626F0-AF95-469C-8307-8F73785724D0}"/>
              </a:ext>
            </a:extLst>
          </p:cNvPr>
          <p:cNvSpPr/>
          <p:nvPr/>
        </p:nvSpPr>
        <p:spPr>
          <a:xfrm>
            <a:off x="5547064" y="4865807"/>
            <a:ext cx="382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048" name="直接连接符 1047">
            <a:extLst>
              <a:ext uri="{FF2B5EF4-FFF2-40B4-BE49-F238E27FC236}">
                <a16:creationId xmlns:a16="http://schemas.microsoft.com/office/drawing/2014/main" id="{A0E71E51-8E47-45B1-9AD5-65E16DDFE3EA}"/>
              </a:ext>
            </a:extLst>
          </p:cNvPr>
          <p:cNvCxnSpPr/>
          <p:nvPr/>
        </p:nvCxnSpPr>
        <p:spPr>
          <a:xfrm>
            <a:off x="1490663" y="3826827"/>
            <a:ext cx="8877295" cy="2225294"/>
          </a:xfrm>
          <a:prstGeom prst="line">
            <a:avLst/>
          </a:prstGeom>
          <a:ln>
            <a:solidFill>
              <a:srgbClr val="2A45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C7C889F5-91EC-4C41-A851-DC494B66FEE1}"/>
              </a:ext>
            </a:extLst>
          </p:cNvPr>
          <p:cNvSpPr/>
          <p:nvPr/>
        </p:nvSpPr>
        <p:spPr>
          <a:xfrm>
            <a:off x="3303245" y="6148848"/>
            <a:ext cx="5013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包含有过零点的体素中含有物体表面信息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D49D2A8-F22B-480D-B655-D58A1280B411}"/>
              </a:ext>
            </a:extLst>
          </p:cNvPr>
          <p:cNvSpPr/>
          <p:nvPr/>
        </p:nvSpPr>
        <p:spPr>
          <a:xfrm>
            <a:off x="1121156" y="5062306"/>
            <a:ext cx="9506805" cy="999089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0A5706B-9AA0-433D-A989-4F5BF9912C73}"/>
              </a:ext>
            </a:extLst>
          </p:cNvPr>
          <p:cNvSpPr/>
          <p:nvPr/>
        </p:nvSpPr>
        <p:spPr>
          <a:xfrm>
            <a:off x="1102278" y="3356296"/>
            <a:ext cx="9525682" cy="1372244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4E862D7-B455-4D9D-9CD9-8C2BA9DF1AEF}"/>
              </a:ext>
            </a:extLst>
          </p:cNvPr>
          <p:cNvCxnSpPr>
            <a:cxnSpLocks/>
          </p:cNvCxnSpPr>
          <p:nvPr/>
        </p:nvCxnSpPr>
        <p:spPr>
          <a:xfrm flipH="1" flipV="1">
            <a:off x="1457322" y="3812537"/>
            <a:ext cx="3653877" cy="916003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9542382-5462-43DB-AD01-7AD28733E2DC}"/>
              </a:ext>
            </a:extLst>
          </p:cNvPr>
          <p:cNvCxnSpPr>
            <a:cxnSpLocks/>
          </p:cNvCxnSpPr>
          <p:nvPr/>
        </p:nvCxnSpPr>
        <p:spPr>
          <a:xfrm flipH="1" flipV="1">
            <a:off x="6433103" y="5062308"/>
            <a:ext cx="3994795" cy="1001468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B92276B-E151-4E37-8257-B51BED59830F}"/>
              </a:ext>
            </a:extLst>
          </p:cNvPr>
          <p:cNvSpPr/>
          <p:nvPr/>
        </p:nvSpPr>
        <p:spPr>
          <a:xfrm>
            <a:off x="1498403" y="3808959"/>
            <a:ext cx="5013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没有必要存储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171C936-3CF2-4EC8-B111-B18A0DBAFDB3}"/>
              </a:ext>
            </a:extLst>
          </p:cNvPr>
          <p:cNvSpPr/>
          <p:nvPr/>
        </p:nvSpPr>
        <p:spPr>
          <a:xfrm>
            <a:off x="7034730" y="5313401"/>
            <a:ext cx="5013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没有必要存储</a:t>
            </a:r>
          </a:p>
        </p:txBody>
      </p:sp>
    </p:spTree>
    <p:extLst>
      <p:ext uri="{BB962C8B-B14F-4D97-AF65-F5344CB8AC3E}">
        <p14:creationId xmlns:p14="http://schemas.microsoft.com/office/powerpoint/2010/main" val="2061553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7006D198-D07D-4CA4-8276-BD983EC4F7D6}"/>
              </a:ext>
            </a:extLst>
          </p:cNvPr>
          <p:cNvSpPr/>
          <p:nvPr/>
        </p:nvSpPr>
        <p:spPr>
          <a:xfrm>
            <a:off x="5607004" y="3347021"/>
            <a:ext cx="280110" cy="2705100"/>
          </a:xfrm>
          <a:prstGeom prst="rect">
            <a:avLst/>
          </a:prstGeom>
          <a:solidFill>
            <a:srgbClr val="FFBDB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模型表示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TSDF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929BA91-9029-43E6-95CA-3873934B5C65}"/>
              </a:ext>
            </a:extLst>
          </p:cNvPr>
          <p:cNvGrpSpPr/>
          <p:nvPr/>
        </p:nvGrpSpPr>
        <p:grpSpPr>
          <a:xfrm>
            <a:off x="614038" y="1096446"/>
            <a:ext cx="7453960" cy="369332"/>
            <a:chOff x="704850" y="1520309"/>
            <a:chExt cx="745396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184AAC6-1336-4364-8A1C-AFE1A7BDCD0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30243F3-F2AD-4744-9902-18A69843DCC0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基于体素表示</a:t>
              </a:r>
            </a:p>
          </p:txBody>
        </p:sp>
      </p:grpSp>
      <p:grpSp>
        <p:nvGrpSpPr>
          <p:cNvPr id="1035" name="组合 1034">
            <a:extLst>
              <a:ext uri="{FF2B5EF4-FFF2-40B4-BE49-F238E27FC236}">
                <a16:creationId xmlns:a16="http://schemas.microsoft.com/office/drawing/2014/main" id="{94F3E248-FD74-44A9-8957-39D6255B63EA}"/>
              </a:ext>
            </a:extLst>
          </p:cNvPr>
          <p:cNvGrpSpPr/>
          <p:nvPr/>
        </p:nvGrpSpPr>
        <p:grpSpPr>
          <a:xfrm>
            <a:off x="8645959" y="1205453"/>
            <a:ext cx="3019757" cy="2147888"/>
            <a:chOff x="7623494" y="1281112"/>
            <a:chExt cx="3019757" cy="2147888"/>
          </a:xfrm>
        </p:grpSpPr>
        <p:pic>
          <p:nvPicPr>
            <p:cNvPr id="1026" name="Picture 2" descr="https://img-blog.csdn.net/20160515174036218">
              <a:extLst>
                <a:ext uri="{FF2B5EF4-FFF2-40B4-BE49-F238E27FC236}">
                  <a16:creationId xmlns:a16="http://schemas.microsoft.com/office/drawing/2014/main" id="{28557307-67DD-4F79-BA60-2CA921546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7736" y="1281112"/>
              <a:ext cx="2595515" cy="2147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4" name="组合 1033">
              <a:extLst>
                <a:ext uri="{FF2B5EF4-FFF2-40B4-BE49-F238E27FC236}">
                  <a16:creationId xmlns:a16="http://schemas.microsoft.com/office/drawing/2014/main" id="{A85E72C2-8158-4351-930C-E00E9923ADBC}"/>
                </a:ext>
              </a:extLst>
            </p:cNvPr>
            <p:cNvGrpSpPr/>
            <p:nvPr/>
          </p:nvGrpSpPr>
          <p:grpSpPr>
            <a:xfrm>
              <a:off x="7623494" y="2276516"/>
              <a:ext cx="362296" cy="493354"/>
              <a:chOff x="7623494" y="2276516"/>
              <a:chExt cx="362296" cy="493354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4BB6EE21-53FF-4FD5-885A-05A9B188F1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58861" y="2276516"/>
                <a:ext cx="326532" cy="25353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948BA37-087E-4BC8-AADA-AE26B4BC3AF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538253" y="2400902"/>
                <a:ext cx="24121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8840B201-66E6-4D36-A79B-F25B42FB83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865182" y="2649261"/>
                <a:ext cx="24121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672E7A9A-A0FE-4B90-B98B-9FBDEEC761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5691" y="2283249"/>
                <a:ext cx="35571" cy="423342"/>
              </a:xfrm>
              <a:prstGeom prst="line">
                <a:avLst/>
              </a:prstGeom>
              <a:ln>
                <a:solidFill>
                  <a:srgbClr val="2A458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8DB61DEF-8DF6-44D3-985A-EC41DCD5DF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58861" y="2516334"/>
                <a:ext cx="326532" cy="25353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7B825B2B-AC74-410D-B3E1-BB25E70BF8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5890" y="2516334"/>
                <a:ext cx="32574" cy="198798"/>
              </a:xfrm>
              <a:prstGeom prst="line">
                <a:avLst/>
              </a:prstGeom>
              <a:ln>
                <a:solidFill>
                  <a:srgbClr val="2A458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701EA61B-3188-4B72-9224-49904D6A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5890" y="2715132"/>
                <a:ext cx="357703" cy="54738"/>
              </a:xfrm>
              <a:prstGeom prst="line">
                <a:avLst/>
              </a:prstGeom>
              <a:ln>
                <a:solidFill>
                  <a:srgbClr val="2A458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B62DC273-B3E6-47D7-A78D-F7C571499E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3494" y="2528653"/>
                <a:ext cx="360099" cy="177938"/>
              </a:xfrm>
              <a:prstGeom prst="line">
                <a:avLst/>
              </a:prstGeom>
              <a:ln>
                <a:solidFill>
                  <a:srgbClr val="2A458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D1E1011-0521-4854-B95E-6BA504DDA2C0}"/>
              </a:ext>
            </a:extLst>
          </p:cNvPr>
          <p:cNvGrpSpPr/>
          <p:nvPr/>
        </p:nvGrpSpPr>
        <p:grpSpPr>
          <a:xfrm>
            <a:off x="614038" y="2334110"/>
            <a:ext cx="7453960" cy="369332"/>
            <a:chOff x="704850" y="1520309"/>
            <a:chExt cx="7453960" cy="369332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2EEA1475-9329-4C47-B431-B71E7F9A238D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0AAF0EB-9B55-4B8C-875B-EC7613F2865C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solidFill>
                    <a:srgbClr val="2A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TSDF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>
                  <a:solidFill>
                    <a:srgbClr val="2A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截断</a:t>
              </a:r>
              <a:r>
                <a:rPr lang="zh-CN" altLang="en-US">
                  <a:solidFill>
                    <a:srgbClr val="2A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符号距离函数）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只保存表面附近的信息</a:t>
              </a:r>
            </a:p>
          </p:txBody>
        </p:sp>
      </p:grpSp>
      <p:pic>
        <p:nvPicPr>
          <p:cNvPr id="1041" name="图形 1040">
            <a:extLst>
              <a:ext uri="{FF2B5EF4-FFF2-40B4-BE49-F238E27FC236}">
                <a16:creationId xmlns:a16="http://schemas.microsoft.com/office/drawing/2014/main" id="{3986C0B6-C003-4EFB-A7EA-54D45D9BF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7064" y="3826827"/>
            <a:ext cx="1929051" cy="1929051"/>
          </a:xfrm>
          <a:prstGeom prst="rect">
            <a:avLst/>
          </a:prstGeom>
        </p:spPr>
      </p:pic>
      <p:cxnSp>
        <p:nvCxnSpPr>
          <p:cNvPr id="1037" name="直接连接符 1036">
            <a:extLst>
              <a:ext uri="{FF2B5EF4-FFF2-40B4-BE49-F238E27FC236}">
                <a16:creationId xmlns:a16="http://schemas.microsoft.com/office/drawing/2014/main" id="{8C1E8676-7402-4905-99F9-2F51154E4890}"/>
              </a:ext>
            </a:extLst>
          </p:cNvPr>
          <p:cNvCxnSpPr>
            <a:cxnSpLocks/>
          </p:cNvCxnSpPr>
          <p:nvPr/>
        </p:nvCxnSpPr>
        <p:spPr>
          <a:xfrm>
            <a:off x="1121156" y="4902568"/>
            <a:ext cx="9492328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0A11B551-DF3A-4A78-A510-F12240D8A7BA}"/>
              </a:ext>
            </a:extLst>
          </p:cNvPr>
          <p:cNvCxnSpPr>
            <a:cxnSpLocks/>
          </p:cNvCxnSpPr>
          <p:nvPr/>
        </p:nvCxnSpPr>
        <p:spPr>
          <a:xfrm flipV="1">
            <a:off x="5809838" y="3616073"/>
            <a:ext cx="0" cy="2436048"/>
          </a:xfrm>
          <a:prstGeom prst="line">
            <a:avLst/>
          </a:prstGeom>
          <a:ln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A071A641-744E-47D9-90A6-064C0E16F12C}"/>
              </a:ext>
            </a:extLst>
          </p:cNvPr>
          <p:cNvSpPr/>
          <p:nvPr/>
        </p:nvSpPr>
        <p:spPr>
          <a:xfrm>
            <a:off x="4823839" y="2919625"/>
            <a:ext cx="221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到物体表面距离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17FD322-971F-416A-84B5-48DB65B54AF4}"/>
              </a:ext>
            </a:extLst>
          </p:cNvPr>
          <p:cNvSpPr/>
          <p:nvPr/>
        </p:nvSpPr>
        <p:spPr>
          <a:xfrm>
            <a:off x="10061774" y="5015652"/>
            <a:ext cx="734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坐标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89626F0-AF95-469C-8307-8F73785724D0}"/>
              </a:ext>
            </a:extLst>
          </p:cNvPr>
          <p:cNvSpPr/>
          <p:nvPr/>
        </p:nvSpPr>
        <p:spPr>
          <a:xfrm>
            <a:off x="5547064" y="4865807"/>
            <a:ext cx="382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7C889F5-91EC-4C41-A851-DC494B66FEE1}"/>
              </a:ext>
            </a:extLst>
          </p:cNvPr>
          <p:cNvSpPr/>
          <p:nvPr/>
        </p:nvSpPr>
        <p:spPr>
          <a:xfrm>
            <a:off x="3303245" y="6148848"/>
            <a:ext cx="5013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包含有过零点的体素中含有物体表面信息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4E862D7-B455-4D9D-9CD9-8C2BA9DF1AEF}"/>
              </a:ext>
            </a:extLst>
          </p:cNvPr>
          <p:cNvCxnSpPr>
            <a:cxnSpLocks/>
          </p:cNvCxnSpPr>
          <p:nvPr/>
        </p:nvCxnSpPr>
        <p:spPr>
          <a:xfrm flipH="1" flipV="1">
            <a:off x="1457322" y="3812537"/>
            <a:ext cx="3653877" cy="91600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9542382-5462-43DB-AD01-7AD28733E2DC}"/>
              </a:ext>
            </a:extLst>
          </p:cNvPr>
          <p:cNvCxnSpPr>
            <a:cxnSpLocks/>
          </p:cNvCxnSpPr>
          <p:nvPr/>
        </p:nvCxnSpPr>
        <p:spPr>
          <a:xfrm flipH="1" flipV="1">
            <a:off x="6433103" y="5062308"/>
            <a:ext cx="3994795" cy="1001468"/>
          </a:xfrm>
          <a:prstGeom prst="line">
            <a:avLst/>
          </a:prstGeom>
          <a:ln w="12700">
            <a:solidFill>
              <a:srgbClr val="BFBFBF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8" name="直接连接符 1047">
            <a:extLst>
              <a:ext uri="{FF2B5EF4-FFF2-40B4-BE49-F238E27FC236}">
                <a16:creationId xmlns:a16="http://schemas.microsoft.com/office/drawing/2014/main" id="{A0E71E51-8E47-45B1-9AD5-65E16DDFE3EA}"/>
              </a:ext>
            </a:extLst>
          </p:cNvPr>
          <p:cNvCxnSpPr>
            <a:cxnSpLocks/>
          </p:cNvCxnSpPr>
          <p:nvPr/>
        </p:nvCxnSpPr>
        <p:spPr>
          <a:xfrm>
            <a:off x="5111199" y="4734396"/>
            <a:ext cx="1308129" cy="327912"/>
          </a:xfrm>
          <a:prstGeom prst="line">
            <a:avLst/>
          </a:prstGeom>
          <a:ln>
            <a:solidFill>
              <a:srgbClr val="2A45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B7EEB07-6A80-4073-B664-D2AE030CB7F7}"/>
              </a:ext>
            </a:extLst>
          </p:cNvPr>
          <p:cNvCxnSpPr>
            <a:cxnSpLocks/>
          </p:cNvCxnSpPr>
          <p:nvPr/>
        </p:nvCxnSpPr>
        <p:spPr>
          <a:xfrm>
            <a:off x="1121156" y="4728540"/>
            <a:ext cx="3990043" cy="0"/>
          </a:xfrm>
          <a:prstGeom prst="line">
            <a:avLst/>
          </a:prstGeom>
          <a:ln>
            <a:solidFill>
              <a:srgbClr val="2A45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5ECB888-E091-40E2-B02A-584482BFD134}"/>
              </a:ext>
            </a:extLst>
          </p:cNvPr>
          <p:cNvCxnSpPr>
            <a:cxnSpLocks/>
          </p:cNvCxnSpPr>
          <p:nvPr/>
        </p:nvCxnSpPr>
        <p:spPr>
          <a:xfrm>
            <a:off x="6419328" y="5062308"/>
            <a:ext cx="3990043" cy="0"/>
          </a:xfrm>
          <a:prstGeom prst="line">
            <a:avLst/>
          </a:prstGeom>
          <a:ln>
            <a:solidFill>
              <a:srgbClr val="2A45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6B33E338-BB20-4FFE-B17E-D59980C0A9C7}"/>
              </a:ext>
            </a:extLst>
          </p:cNvPr>
          <p:cNvSpPr/>
          <p:nvPr/>
        </p:nvSpPr>
        <p:spPr>
          <a:xfrm>
            <a:off x="4943427" y="4496331"/>
            <a:ext cx="369332" cy="3693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0FC8B5F-BA74-4058-811F-5E2EFC58E832}"/>
              </a:ext>
            </a:extLst>
          </p:cNvPr>
          <p:cNvCxnSpPr/>
          <p:nvPr/>
        </p:nvCxnSpPr>
        <p:spPr>
          <a:xfrm flipH="1" flipV="1">
            <a:off x="2255520" y="2725997"/>
            <a:ext cx="2606040" cy="17521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893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模型表示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TSDF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929BA91-9029-43E6-95CA-3873934B5C65}"/>
              </a:ext>
            </a:extLst>
          </p:cNvPr>
          <p:cNvGrpSpPr/>
          <p:nvPr/>
        </p:nvGrpSpPr>
        <p:grpSpPr>
          <a:xfrm>
            <a:off x="614038" y="1096446"/>
            <a:ext cx="7453960" cy="369332"/>
            <a:chOff x="704850" y="1520309"/>
            <a:chExt cx="745396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184AAC6-1336-4364-8A1C-AFE1A7BDCD0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30243F3-F2AD-4744-9902-18A69843DCC0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直观体验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F624C28-FC95-45EC-B267-4CA52E1A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018" y="1539772"/>
            <a:ext cx="5885964" cy="42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38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模型表示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TSDF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929BA91-9029-43E6-95CA-3873934B5C65}"/>
              </a:ext>
            </a:extLst>
          </p:cNvPr>
          <p:cNvGrpSpPr/>
          <p:nvPr/>
        </p:nvGrpSpPr>
        <p:grpSpPr>
          <a:xfrm>
            <a:off x="614038" y="1096446"/>
            <a:ext cx="7453960" cy="369332"/>
            <a:chOff x="704850" y="1520309"/>
            <a:chExt cx="745396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184AAC6-1336-4364-8A1C-AFE1A7BDCD0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30243F3-F2AD-4744-9902-18A69843DCC0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Rendering by Raycasting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499518C-6051-4AFF-B313-514BCDD1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316" y="2039464"/>
            <a:ext cx="3400019" cy="303501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6E43847-FC06-40B0-B4A7-AB35C4D51C16}"/>
              </a:ext>
            </a:extLst>
          </p:cNvPr>
          <p:cNvSpPr/>
          <p:nvPr/>
        </p:nvSpPr>
        <p:spPr>
          <a:xfrm>
            <a:off x="856155" y="2717400"/>
            <a:ext cx="70308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这是从三维模型得到观测图像的过程。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从相机中心出发，经过要渲染的某个像素得到射线，穿过场景；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射线和场景模型中的交点表示了这个像素的观测。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交点处的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TSDF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函数值为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0.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867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模型表示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TSDF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929BA91-9029-43E6-95CA-3873934B5C65}"/>
              </a:ext>
            </a:extLst>
          </p:cNvPr>
          <p:cNvGrpSpPr/>
          <p:nvPr/>
        </p:nvGrpSpPr>
        <p:grpSpPr>
          <a:xfrm>
            <a:off x="614038" y="1096446"/>
            <a:ext cx="7453960" cy="369332"/>
            <a:chOff x="704850" y="1520309"/>
            <a:chExt cx="745396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184AAC6-1336-4364-8A1C-AFE1A7BDCD0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30243F3-F2AD-4744-9902-18A69843DCC0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Rendering by Raycasting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50DC71C-6094-473B-8F5E-C648EF1337A9}"/>
              </a:ext>
            </a:extLst>
          </p:cNvPr>
          <p:cNvGrpSpPr/>
          <p:nvPr/>
        </p:nvGrpSpPr>
        <p:grpSpPr>
          <a:xfrm>
            <a:off x="6671498" y="1133137"/>
            <a:ext cx="5077188" cy="2662477"/>
            <a:chOff x="2981326" y="1795664"/>
            <a:chExt cx="6229348" cy="326666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333536D-8D58-4E11-B1BE-D6D57A4AA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7905" y="1795666"/>
              <a:ext cx="6076190" cy="326666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378DDA5-F77B-46A0-8525-559F68800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1326" y="1911697"/>
              <a:ext cx="1561905" cy="112381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CB84566-C6CB-4B3D-94ED-EFDF86684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8769" y="1795664"/>
              <a:ext cx="1561905" cy="1123810"/>
            </a:xfrm>
            <a:prstGeom prst="rect">
              <a:avLst/>
            </a:prstGeom>
          </p:spPr>
        </p:pic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EF7BE2F7-D3C2-4912-8F44-36A16814B001}"/>
              </a:ext>
            </a:extLst>
          </p:cNvPr>
          <p:cNvSpPr/>
          <p:nvPr/>
        </p:nvSpPr>
        <p:spPr>
          <a:xfrm>
            <a:off x="1037130" y="2130437"/>
            <a:ext cx="70308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一种笨方法： 使用固定步长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16078AD-7B1A-4003-86D9-B6652DF55372}"/>
              </a:ext>
            </a:extLst>
          </p:cNvPr>
          <p:cNvSpPr/>
          <p:nvPr/>
        </p:nvSpPr>
        <p:spPr>
          <a:xfrm>
            <a:off x="1037130" y="4569443"/>
            <a:ext cx="5893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TSDF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体素可进行加速：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9D02A12-487C-40FB-8352-9FF06EF0F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091" y="3832305"/>
            <a:ext cx="4558003" cy="268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0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60D63C1-DE9D-42EF-BAF6-EFAC26C9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19" y="1852826"/>
            <a:ext cx="7157414" cy="4388787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模型表示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TSDF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929BA91-9029-43E6-95CA-3873934B5C65}"/>
              </a:ext>
            </a:extLst>
          </p:cNvPr>
          <p:cNvGrpSpPr/>
          <p:nvPr/>
        </p:nvGrpSpPr>
        <p:grpSpPr>
          <a:xfrm>
            <a:off x="603172" y="1012802"/>
            <a:ext cx="7453960" cy="369332"/>
            <a:chOff x="704850" y="1520309"/>
            <a:chExt cx="745396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184AAC6-1336-4364-8A1C-AFE1A7BDCD0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30243F3-F2AD-4744-9902-18A69843DCC0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代表：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KinectFusion ——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小场景，空间消耗巨大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8CD1795-5CE7-4A08-9AA2-9272C7A342F1}"/>
              </a:ext>
            </a:extLst>
          </p:cNvPr>
          <p:cNvGrpSpPr/>
          <p:nvPr/>
        </p:nvGrpSpPr>
        <p:grpSpPr>
          <a:xfrm>
            <a:off x="603172" y="1574991"/>
            <a:ext cx="9987286" cy="369332"/>
            <a:chOff x="704850" y="1520309"/>
            <a:chExt cx="9987286" cy="36933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ED57603-18CA-41EC-8A90-12CC010D8BB8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F0A5CBE-65F2-43A6-AEF3-BD1F90E77693}"/>
                </a:ext>
              </a:extLst>
            </p:cNvPr>
            <p:cNvSpPr/>
            <p:nvPr/>
          </p:nvSpPr>
          <p:spPr>
            <a:xfrm>
              <a:off x="1127941" y="1520309"/>
              <a:ext cx="956419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改进：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Kintinuous</a:t>
              </a:r>
              <a:r>
                <a:rPr lang="en-US" altLang="zh-CN" baseline="30000">
                  <a:latin typeface="微软雅黑" panose="020B0503020204020204" pitchFamily="34" charset="-122"/>
                  <a:ea typeface="微软雅黑" panose="020B0503020204020204" pitchFamily="34" charset="-122"/>
                </a:rPr>
                <a:t>[1]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 —— Mesh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形式的稠密全局地图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+TSDF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形式的稠密局部地图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BF72C2B9-885E-45AA-9598-145E0D1AE3B4}"/>
              </a:ext>
            </a:extLst>
          </p:cNvPr>
          <p:cNvSpPr/>
          <p:nvPr/>
        </p:nvSpPr>
        <p:spPr>
          <a:xfrm>
            <a:off x="9331" y="6323878"/>
            <a:ext cx="12192000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/>
                </a:solidFill>
              </a:rPr>
              <a:t>[1] Whelan T, Kaess M, Fallon M, et al. Kintinuous: Spatially extended kinectfusion[J]. 2012.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430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模型表示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TSDF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929BA91-9029-43E6-95CA-3873934B5C65}"/>
              </a:ext>
            </a:extLst>
          </p:cNvPr>
          <p:cNvGrpSpPr/>
          <p:nvPr/>
        </p:nvGrpSpPr>
        <p:grpSpPr>
          <a:xfrm>
            <a:off x="603172" y="1012802"/>
            <a:ext cx="7453960" cy="369332"/>
            <a:chOff x="704850" y="1520309"/>
            <a:chExt cx="745396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184AAC6-1336-4364-8A1C-AFE1A7BDCD0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30243F3-F2AD-4744-9902-18A69843DCC0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代表：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KinectFusion ——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但是空间消耗巨大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8CD1795-5CE7-4A08-9AA2-9272C7A342F1}"/>
              </a:ext>
            </a:extLst>
          </p:cNvPr>
          <p:cNvGrpSpPr/>
          <p:nvPr/>
        </p:nvGrpSpPr>
        <p:grpSpPr>
          <a:xfrm>
            <a:off x="603172" y="1574991"/>
            <a:ext cx="9987286" cy="369332"/>
            <a:chOff x="704850" y="1520309"/>
            <a:chExt cx="9987286" cy="36933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ED57603-18CA-41EC-8A90-12CC010D8BB8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F0A5CBE-65F2-43A6-AEF3-BD1F90E77693}"/>
                </a:ext>
              </a:extLst>
            </p:cNvPr>
            <p:cNvSpPr/>
            <p:nvPr/>
          </p:nvSpPr>
          <p:spPr>
            <a:xfrm>
              <a:off x="1127941" y="1520309"/>
              <a:ext cx="956419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改进：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Kintinuous</a:t>
              </a:r>
              <a:r>
                <a:rPr lang="en-US" altLang="zh-CN" baseline="30000">
                  <a:latin typeface="微软雅黑" panose="020B0503020204020204" pitchFamily="34" charset="-122"/>
                  <a:ea typeface="微软雅黑" panose="020B0503020204020204" pitchFamily="34" charset="-122"/>
                </a:rPr>
                <a:t>[1]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 —— Mesh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形式的稠密全局地图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+TSDF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形式的稠密局部地图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BF72C2B9-885E-45AA-9598-145E0D1AE3B4}"/>
              </a:ext>
            </a:extLst>
          </p:cNvPr>
          <p:cNvSpPr/>
          <p:nvPr/>
        </p:nvSpPr>
        <p:spPr>
          <a:xfrm>
            <a:off x="9331" y="6066666"/>
            <a:ext cx="121920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/>
                </a:solidFill>
              </a:rPr>
              <a:t>[1] Whelan T, Kaess M, Fallon M, et al. Kintinuous: Spatially extended kinectfusion[J]. 2012.</a:t>
            </a:r>
          </a:p>
          <a:p>
            <a:r>
              <a:rPr lang="en-US" altLang="zh-CN" sz="1400">
                <a:solidFill>
                  <a:schemeClr val="tx1"/>
                </a:solidFill>
              </a:rPr>
              <a:t>[2] Prisacariu V A, Kähler O, Cheng M M, et al. A framework for the volumetric integration of depth images[J]. arXiv preprint arXiv:1410.0925, 2014.</a:t>
            </a:r>
            <a:endParaRPr lang="zh-CN" altLang="en-US" sz="1400">
              <a:solidFill>
                <a:schemeClr val="tx1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33AE521-6157-4042-BF67-0B5C13758CBC}"/>
              </a:ext>
            </a:extLst>
          </p:cNvPr>
          <p:cNvGrpSpPr/>
          <p:nvPr/>
        </p:nvGrpSpPr>
        <p:grpSpPr>
          <a:xfrm>
            <a:off x="603172" y="2137180"/>
            <a:ext cx="9987286" cy="369332"/>
            <a:chOff x="704850" y="1520309"/>
            <a:chExt cx="9987286" cy="36933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86F9297-BD88-4E31-92BC-03D2A273DBCA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380C40D-F3BC-4776-817D-A8B484E59AA7}"/>
                </a:ext>
              </a:extLst>
            </p:cNvPr>
            <p:cNvSpPr/>
            <p:nvPr/>
          </p:nvSpPr>
          <p:spPr>
            <a:xfrm>
              <a:off x="1127941" y="1520309"/>
              <a:ext cx="956419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改进：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InfiniTAM</a:t>
              </a:r>
              <a:r>
                <a:rPr lang="en-US" altLang="zh-CN" baseline="30000">
                  <a:latin typeface="微软雅黑" panose="020B0503020204020204" pitchFamily="34" charset="-122"/>
                  <a:ea typeface="微软雅黑" panose="020B0503020204020204" pitchFamily="34" charset="-122"/>
                </a:rPr>
                <a:t>[2]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   ——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Imporved ) Voxel Hashing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方式加速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0E3B8FB-BD4E-4E8B-894D-55BDD7A0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493" y="2604231"/>
            <a:ext cx="6028643" cy="343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87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模型表示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TSDF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929BA91-9029-43E6-95CA-3873934B5C65}"/>
              </a:ext>
            </a:extLst>
          </p:cNvPr>
          <p:cNvGrpSpPr/>
          <p:nvPr/>
        </p:nvGrpSpPr>
        <p:grpSpPr>
          <a:xfrm>
            <a:off x="603172" y="1012802"/>
            <a:ext cx="7453960" cy="369332"/>
            <a:chOff x="704850" y="1520309"/>
            <a:chExt cx="745396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184AAC6-1336-4364-8A1C-AFE1A7BDCD0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30243F3-F2AD-4744-9902-18A69843DCC0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代表：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KinectFusion ——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但是空间消耗巨大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8CD1795-5CE7-4A08-9AA2-9272C7A342F1}"/>
              </a:ext>
            </a:extLst>
          </p:cNvPr>
          <p:cNvGrpSpPr/>
          <p:nvPr/>
        </p:nvGrpSpPr>
        <p:grpSpPr>
          <a:xfrm>
            <a:off x="603172" y="1574991"/>
            <a:ext cx="9987286" cy="369332"/>
            <a:chOff x="704850" y="1520309"/>
            <a:chExt cx="9987286" cy="36933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ED57603-18CA-41EC-8A90-12CC010D8BB8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F0A5CBE-65F2-43A6-AEF3-BD1F90E77693}"/>
                </a:ext>
              </a:extLst>
            </p:cNvPr>
            <p:cNvSpPr/>
            <p:nvPr/>
          </p:nvSpPr>
          <p:spPr>
            <a:xfrm>
              <a:off x="1127941" y="1520309"/>
              <a:ext cx="956419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改进：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Kintinuous</a:t>
              </a:r>
              <a:r>
                <a:rPr lang="en-US" altLang="zh-CN" baseline="30000">
                  <a:latin typeface="微软雅黑" panose="020B0503020204020204" pitchFamily="34" charset="-122"/>
                  <a:ea typeface="微软雅黑" panose="020B0503020204020204" pitchFamily="34" charset="-122"/>
                </a:rPr>
                <a:t>[1]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 —— Mesh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形式的稠密全局地图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+TSDF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形式的稠密局部地图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BF72C2B9-885E-45AA-9598-145E0D1AE3B4}"/>
              </a:ext>
            </a:extLst>
          </p:cNvPr>
          <p:cNvSpPr/>
          <p:nvPr/>
        </p:nvSpPr>
        <p:spPr>
          <a:xfrm>
            <a:off x="9331" y="6066666"/>
            <a:ext cx="121920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/>
                </a:solidFill>
              </a:rPr>
              <a:t>[1] Whelan T, Kaess M, Fallon M, et al. Kintinuous: Spatially extended kinectfusion[J]. 2012.</a:t>
            </a:r>
          </a:p>
          <a:p>
            <a:r>
              <a:rPr lang="en-US" altLang="zh-CN" sz="1400">
                <a:solidFill>
                  <a:schemeClr val="tx1"/>
                </a:solidFill>
              </a:rPr>
              <a:t>[2] Prisacariu V A, Kähler O, Cheng M M, et al. A framework for the volumetric integration of depth images[J]. arXiv preprint arXiv:1410.0925, 2014.</a:t>
            </a:r>
            <a:endParaRPr lang="zh-CN" altLang="en-US" sz="1400">
              <a:solidFill>
                <a:schemeClr val="tx1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33AE521-6157-4042-BF67-0B5C13758CBC}"/>
              </a:ext>
            </a:extLst>
          </p:cNvPr>
          <p:cNvGrpSpPr/>
          <p:nvPr/>
        </p:nvGrpSpPr>
        <p:grpSpPr>
          <a:xfrm>
            <a:off x="603172" y="2137180"/>
            <a:ext cx="9987286" cy="369332"/>
            <a:chOff x="704850" y="1520309"/>
            <a:chExt cx="9987286" cy="36933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86F9297-BD88-4E31-92BC-03D2A273DBCA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380C40D-F3BC-4776-817D-A8B484E59AA7}"/>
                </a:ext>
              </a:extLst>
            </p:cNvPr>
            <p:cNvSpPr/>
            <p:nvPr/>
          </p:nvSpPr>
          <p:spPr>
            <a:xfrm>
              <a:off x="1127941" y="1520309"/>
              <a:ext cx="956419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改进：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InfiniTAM</a:t>
              </a:r>
              <a:r>
                <a:rPr lang="en-US" altLang="zh-CN" baseline="30000">
                  <a:latin typeface="微软雅黑" panose="020B0503020204020204" pitchFamily="34" charset="-122"/>
                  <a:ea typeface="微软雅黑" panose="020B0503020204020204" pitchFamily="34" charset="-122"/>
                </a:rPr>
                <a:t>[2]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   ——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Imporved ) Voxel Hashing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方式加速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7F3E732-0BB3-491C-B843-0C0EBA8ADD6F}"/>
              </a:ext>
            </a:extLst>
          </p:cNvPr>
          <p:cNvGrpSpPr/>
          <p:nvPr/>
        </p:nvGrpSpPr>
        <p:grpSpPr>
          <a:xfrm>
            <a:off x="603172" y="2727825"/>
            <a:ext cx="10522028" cy="369332"/>
            <a:chOff x="704850" y="1520309"/>
            <a:chExt cx="10522028" cy="36933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B31B64B-84DE-44B3-BD86-9E3216B5CA8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4151279-0955-4223-88C0-1FBFB26246B2}"/>
                </a:ext>
              </a:extLst>
            </p:cNvPr>
            <p:cNvSpPr/>
            <p:nvPr/>
          </p:nvSpPr>
          <p:spPr>
            <a:xfrm>
              <a:off x="1127941" y="1520309"/>
              <a:ext cx="100989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改进：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BundleFusion——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不仅可以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Surface Integration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， 还可以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Surface De-integration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4BA505E-282E-4F19-BE68-59B85BEE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3" y="3701314"/>
            <a:ext cx="6216043" cy="17527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5336EB-CA9D-43D7-9951-3FD3F62BB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2"/>
          <a:stretch/>
        </p:blipFill>
        <p:spPr>
          <a:xfrm>
            <a:off x="6159500" y="3755120"/>
            <a:ext cx="6066622" cy="16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5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B5B5F359-C1AA-4F0F-AB66-A8D4BC23B88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6096000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6096000" y="-1"/>
            <a:ext cx="6096000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66006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C17E3B4F-F832-41EB-9A02-A80E927EE61B}"/>
              </a:ext>
            </a:extLst>
          </p:cNvPr>
          <p:cNvSpPr txBox="1">
            <a:spLocks/>
          </p:cNvSpPr>
          <p:nvPr/>
        </p:nvSpPr>
        <p:spPr>
          <a:xfrm>
            <a:off x="7510512" y="1836726"/>
            <a:ext cx="3538491" cy="2036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运动恢复结构（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SFM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8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三维重建</a:t>
            </a:r>
            <a:endParaRPr lang="en-US" altLang="zh-CN" sz="18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RGB-D SLAM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无人机</a:t>
            </a:r>
            <a:endParaRPr lang="en-US" altLang="zh-CN" sz="18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18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F486B399-6F81-4408-8B3C-EBD476B71A11}"/>
              </a:ext>
            </a:extLst>
          </p:cNvPr>
          <p:cNvSpPr txBox="1">
            <a:spLocks/>
          </p:cNvSpPr>
          <p:nvPr/>
        </p:nvSpPr>
        <p:spPr>
          <a:xfrm>
            <a:off x="7510511" y="4517044"/>
            <a:ext cx="3538491" cy="1099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Demo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演示、实验室参观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商汤相关</a:t>
            </a:r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442CF161-DED0-43CB-8E82-D7D5F2F0E748}"/>
              </a:ext>
            </a:extLst>
          </p:cNvPr>
          <p:cNvSpPr txBox="1">
            <a:spLocks/>
          </p:cNvSpPr>
          <p:nvPr/>
        </p:nvSpPr>
        <p:spPr>
          <a:xfrm>
            <a:off x="1311675" y="1836727"/>
            <a:ext cx="3538491" cy="2036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集束调整（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视觉惯导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SLAM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7AF732CD-84C6-4E7B-ADB5-EE6E5E8FF6B6}"/>
              </a:ext>
            </a:extLst>
          </p:cNvPr>
          <p:cNvSpPr txBox="1">
            <a:spLocks/>
          </p:cNvSpPr>
          <p:nvPr/>
        </p:nvSpPr>
        <p:spPr>
          <a:xfrm>
            <a:off x="3865484" y="3103795"/>
            <a:ext cx="2907435" cy="1193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800" strike="sngStrik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相机模型与投影变换</a:t>
            </a:r>
            <a:endParaRPr lang="en-US" altLang="zh-CN" sz="1800" strike="sngStrike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strike="sngStrik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视觉</a:t>
            </a:r>
            <a:r>
              <a:rPr lang="en-US" altLang="zh-CN" sz="1800" strike="sngStrik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SLAM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strike="sngStrik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三维物体的识别与跟踪</a:t>
            </a:r>
          </a:p>
        </p:txBody>
      </p:sp>
      <p:sp>
        <p:nvSpPr>
          <p:cNvPr id="36" name="内容占位符 2">
            <a:extLst>
              <a:ext uri="{FF2B5EF4-FFF2-40B4-BE49-F238E27FC236}">
                <a16:creationId xmlns:a16="http://schemas.microsoft.com/office/drawing/2014/main" id="{04B988E2-40AC-463C-941C-61B206A1ED5A}"/>
              </a:ext>
            </a:extLst>
          </p:cNvPr>
          <p:cNvSpPr txBox="1">
            <a:spLocks/>
          </p:cNvSpPr>
          <p:nvPr/>
        </p:nvSpPr>
        <p:spPr>
          <a:xfrm>
            <a:off x="1311674" y="1431997"/>
            <a:ext cx="955090" cy="365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龚益群</a:t>
            </a: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6D6980A6-2137-43DC-B214-5E70DDDB1B11}"/>
              </a:ext>
            </a:extLst>
          </p:cNvPr>
          <p:cNvSpPr txBox="1">
            <a:spLocks/>
          </p:cNvSpPr>
          <p:nvPr/>
        </p:nvSpPr>
        <p:spPr>
          <a:xfrm>
            <a:off x="7505332" y="1471044"/>
            <a:ext cx="955090" cy="365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刘国庆</a:t>
            </a:r>
          </a:p>
        </p:txBody>
      </p:sp>
      <p:sp>
        <p:nvSpPr>
          <p:cNvPr id="38" name="内容占位符 2">
            <a:extLst>
              <a:ext uri="{FF2B5EF4-FFF2-40B4-BE49-F238E27FC236}">
                <a16:creationId xmlns:a16="http://schemas.microsoft.com/office/drawing/2014/main" id="{4E4E0E5C-57EE-4B69-B0DF-63989088273B}"/>
              </a:ext>
            </a:extLst>
          </p:cNvPr>
          <p:cNvSpPr txBox="1">
            <a:spLocks/>
          </p:cNvSpPr>
          <p:nvPr/>
        </p:nvSpPr>
        <p:spPr>
          <a:xfrm>
            <a:off x="1311674" y="4114893"/>
            <a:ext cx="955090" cy="365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吕光浩</a:t>
            </a: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7DFF7034-9FA0-4BEC-B167-5EAC7AC27849}"/>
              </a:ext>
            </a:extLst>
          </p:cNvPr>
          <p:cNvSpPr txBox="1">
            <a:spLocks/>
          </p:cNvSpPr>
          <p:nvPr/>
        </p:nvSpPr>
        <p:spPr>
          <a:xfrm>
            <a:off x="7505332" y="4151362"/>
            <a:ext cx="955090" cy="365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周乐</a:t>
            </a:r>
          </a:p>
        </p:txBody>
      </p:sp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D6677BA1-D4F6-48A9-8238-031DDC127BEA}"/>
              </a:ext>
            </a:extLst>
          </p:cNvPr>
          <p:cNvSpPr txBox="1">
            <a:spLocks/>
          </p:cNvSpPr>
          <p:nvPr/>
        </p:nvSpPr>
        <p:spPr>
          <a:xfrm>
            <a:off x="1311674" y="4517044"/>
            <a:ext cx="3538491" cy="2036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AR/VR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圆桌论坛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学习心得交流</a:t>
            </a:r>
          </a:p>
        </p:txBody>
      </p:sp>
    </p:spTree>
    <p:extLst>
      <p:ext uri="{BB962C8B-B14F-4D97-AF65-F5344CB8AC3E}">
        <p14:creationId xmlns:p14="http://schemas.microsoft.com/office/powerpoint/2010/main" val="1348669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模型表示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Surfel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BCACA8-4CC5-4C96-856F-F0B0F244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149" y="1371775"/>
            <a:ext cx="3956509" cy="4430006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2D9A6E9F-0F52-43DE-B97B-E1767879A0D8}"/>
              </a:ext>
            </a:extLst>
          </p:cNvPr>
          <p:cNvGrpSpPr/>
          <p:nvPr/>
        </p:nvGrpSpPr>
        <p:grpSpPr>
          <a:xfrm>
            <a:off x="842044" y="1208720"/>
            <a:ext cx="7453960" cy="369332"/>
            <a:chOff x="704850" y="1520309"/>
            <a:chExt cx="745396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FED5931-B7EF-4DEB-9845-0F445DFD1F23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34650C9-0AD7-43C5-BC4A-BBA64507731A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Surfel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： 表示物体表面的一个小的面元；基于点云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97D7E25-C543-4792-BF79-AF8CCA6C8DE3}"/>
              </a:ext>
            </a:extLst>
          </p:cNvPr>
          <p:cNvGrpSpPr/>
          <p:nvPr/>
        </p:nvGrpSpPr>
        <p:grpSpPr>
          <a:xfrm>
            <a:off x="842044" y="1955708"/>
            <a:ext cx="7453960" cy="1754326"/>
            <a:chOff x="704850" y="1520309"/>
            <a:chExt cx="7453960" cy="1754326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EF6CDAD-8375-478E-AA90-92BBA4223CED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3243B29-3E49-405E-A60D-4A186F67E897}"/>
                </a:ext>
              </a:extLst>
            </p:cNvPr>
            <p:cNvSpPr/>
            <p:nvPr/>
          </p:nvSpPr>
          <p:spPr>
            <a:xfrm>
              <a:off x="1127942" y="1520309"/>
              <a:ext cx="703086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几何属性：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位置</a:t>
              </a:r>
              <a:endPara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法向量</a:t>
              </a:r>
              <a:endPara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圆半径</a:t>
              </a:r>
              <a:endPara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…</a:t>
              </a: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D14428C-D9F3-4107-9DE6-2AB3826B677A}"/>
              </a:ext>
            </a:extLst>
          </p:cNvPr>
          <p:cNvGrpSpPr/>
          <p:nvPr/>
        </p:nvGrpSpPr>
        <p:grpSpPr>
          <a:xfrm>
            <a:off x="842044" y="3852872"/>
            <a:ext cx="7453960" cy="1477328"/>
            <a:chOff x="704850" y="1520309"/>
            <a:chExt cx="7453960" cy="14773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21850421-FE01-4F45-8435-BC4FCA4BD8BD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BDB73923-EF77-49F2-8490-353B033DD566}"/>
                </a:ext>
              </a:extLst>
            </p:cNvPr>
            <p:cNvSpPr/>
            <p:nvPr/>
          </p:nvSpPr>
          <p:spPr>
            <a:xfrm>
              <a:off x="1127942" y="1520309"/>
              <a:ext cx="703086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反射属性：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颜色</a:t>
              </a:r>
              <a:endPara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反射率</a:t>
              </a:r>
              <a:endPara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…</a:t>
              </a: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0A768B67-3E4C-4AE6-AB15-DCB643A54A43}"/>
              </a:ext>
            </a:extLst>
          </p:cNvPr>
          <p:cNvGrpSpPr/>
          <p:nvPr/>
        </p:nvGrpSpPr>
        <p:grpSpPr>
          <a:xfrm>
            <a:off x="842044" y="5683361"/>
            <a:ext cx="7453960" cy="369332"/>
            <a:chOff x="704850" y="1520309"/>
            <a:chExt cx="7453960" cy="369332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308C5925-1983-417C-940A-57771C6AF3DD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D3A7DE8-BE5C-4579-A80C-5E7A606A13D9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：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Surfel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的集合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0628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模型表示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Surfel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D9A6E9F-0F52-43DE-B97B-E1767879A0D8}"/>
              </a:ext>
            </a:extLst>
          </p:cNvPr>
          <p:cNvGrpSpPr/>
          <p:nvPr/>
        </p:nvGrpSpPr>
        <p:grpSpPr>
          <a:xfrm>
            <a:off x="842044" y="1061438"/>
            <a:ext cx="7453960" cy="369332"/>
            <a:chOff x="704850" y="1520309"/>
            <a:chExt cx="745396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FED5931-B7EF-4DEB-9845-0F445DFD1F23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34650C9-0AD7-43C5-BC4A-BBA64507731A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Splat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Rendering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97D7E25-C543-4792-BF79-AF8CCA6C8DE3}"/>
              </a:ext>
            </a:extLst>
          </p:cNvPr>
          <p:cNvGrpSpPr/>
          <p:nvPr/>
        </p:nvGrpSpPr>
        <p:grpSpPr>
          <a:xfrm>
            <a:off x="842044" y="1704366"/>
            <a:ext cx="7453960" cy="369332"/>
            <a:chOff x="704850" y="1520309"/>
            <a:chExt cx="7453960" cy="369332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EF6CDAD-8375-478E-AA90-92BBA4223CED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3243B29-3E49-405E-A60D-4A186F67E897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单个像素渲染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ok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，多个像素渲染会有重叠</a:t>
              </a:r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1881463-11CF-48E1-9545-0ECAE3745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44" y="2938678"/>
            <a:ext cx="5560826" cy="27106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F8B85D-C39C-459E-8D94-592E600E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177" y="2784138"/>
            <a:ext cx="6140637" cy="286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02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模型表示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Surfel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D9A6E9F-0F52-43DE-B97B-E1767879A0D8}"/>
              </a:ext>
            </a:extLst>
          </p:cNvPr>
          <p:cNvGrpSpPr/>
          <p:nvPr/>
        </p:nvGrpSpPr>
        <p:grpSpPr>
          <a:xfrm>
            <a:off x="842044" y="1061438"/>
            <a:ext cx="7453960" cy="369332"/>
            <a:chOff x="704850" y="1520309"/>
            <a:chExt cx="745396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FED5931-B7EF-4DEB-9845-0F445DFD1F23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34650C9-0AD7-43C5-BC4A-BBA64507731A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Splat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Rendering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97D7E25-C543-4792-BF79-AF8CCA6C8DE3}"/>
              </a:ext>
            </a:extLst>
          </p:cNvPr>
          <p:cNvGrpSpPr/>
          <p:nvPr/>
        </p:nvGrpSpPr>
        <p:grpSpPr>
          <a:xfrm>
            <a:off x="842044" y="1704366"/>
            <a:ext cx="7453960" cy="369332"/>
            <a:chOff x="704850" y="1520309"/>
            <a:chExt cx="7453960" cy="369332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EF6CDAD-8375-478E-AA90-92BBA4223CED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3243B29-3E49-405E-A60D-4A186F67E897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单个面元渲染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ok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，多个面元渲染会有重叠</a:t>
              </a:r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2E043C0-3C82-4166-A3B6-6AF3070EE750}"/>
              </a:ext>
            </a:extLst>
          </p:cNvPr>
          <p:cNvGrpSpPr/>
          <p:nvPr/>
        </p:nvGrpSpPr>
        <p:grpSpPr>
          <a:xfrm>
            <a:off x="842044" y="2347294"/>
            <a:ext cx="10224062" cy="369332"/>
            <a:chOff x="704850" y="1520309"/>
            <a:chExt cx="10224062" cy="36933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65BA596-2291-48E2-999A-7B9D11824185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058136-3276-4BFE-A7BC-C786763735AD}"/>
                </a:ext>
              </a:extLst>
            </p:cNvPr>
            <p:cNvSpPr/>
            <p:nvPr/>
          </p:nvSpPr>
          <p:spPr>
            <a:xfrm>
              <a:off x="1127942" y="1520309"/>
              <a:ext cx="98009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解决办法：使用高斯核进行卷积对单个面元进行渲染，多个像素渲染时求和</a:t>
              </a:r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73CB24A2-7936-4EA6-89C1-D22C9C46F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73" y="3682596"/>
            <a:ext cx="4985370" cy="12836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DD5E120-1031-4044-9FEE-33E00A323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3" y="2990222"/>
            <a:ext cx="6456513" cy="313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48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模型表示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Surfel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D9A6E9F-0F52-43DE-B97B-E1767879A0D8}"/>
              </a:ext>
            </a:extLst>
          </p:cNvPr>
          <p:cNvGrpSpPr/>
          <p:nvPr/>
        </p:nvGrpSpPr>
        <p:grpSpPr>
          <a:xfrm>
            <a:off x="842044" y="1061438"/>
            <a:ext cx="7453960" cy="369332"/>
            <a:chOff x="704850" y="1520309"/>
            <a:chExt cx="745396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FED5931-B7EF-4DEB-9845-0F445DFD1F23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34650C9-0AD7-43C5-BC4A-BBA64507731A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代表：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ElasticFusion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4685E8B-4542-4595-A237-12B09793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94" y="1794588"/>
            <a:ext cx="8219989" cy="467310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AE35541-6161-4FFC-9D08-5217452C5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2" t="65625" r="82239" b="15060"/>
          <a:stretch/>
        </p:blipFill>
        <p:spPr>
          <a:xfrm>
            <a:off x="343818" y="1874215"/>
            <a:ext cx="2637508" cy="2046941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9AF61C5C-2418-4D07-BC79-A7891DC06F9C}"/>
              </a:ext>
            </a:extLst>
          </p:cNvPr>
          <p:cNvSpPr/>
          <p:nvPr/>
        </p:nvSpPr>
        <p:spPr>
          <a:xfrm>
            <a:off x="3991426" y="4649856"/>
            <a:ext cx="1578288" cy="129920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03F9588-D58D-4AC5-B51C-361EB484BF7B}"/>
              </a:ext>
            </a:extLst>
          </p:cNvPr>
          <p:cNvCxnSpPr>
            <a:cxnSpLocks/>
          </p:cNvCxnSpPr>
          <p:nvPr/>
        </p:nvCxnSpPr>
        <p:spPr>
          <a:xfrm flipH="1" flipV="1">
            <a:off x="3060441" y="3921156"/>
            <a:ext cx="1110344" cy="8642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783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RKD-SLAM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D9A6E9F-0F52-43DE-B97B-E1767879A0D8}"/>
              </a:ext>
            </a:extLst>
          </p:cNvPr>
          <p:cNvGrpSpPr/>
          <p:nvPr/>
        </p:nvGrpSpPr>
        <p:grpSpPr>
          <a:xfrm>
            <a:off x="431497" y="1157965"/>
            <a:ext cx="7453960" cy="369332"/>
            <a:chOff x="704850" y="1520309"/>
            <a:chExt cx="745396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FED5931-B7EF-4DEB-9845-0F445DFD1F23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34650C9-0AD7-43C5-BC4A-BBA64507731A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特点：快，跟踪部分在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下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70~200 fps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5A1579F-DF97-48CE-9175-63634DD4E206}"/>
              </a:ext>
            </a:extLst>
          </p:cNvPr>
          <p:cNvGrpSpPr/>
          <p:nvPr/>
        </p:nvGrpSpPr>
        <p:grpSpPr>
          <a:xfrm>
            <a:off x="431497" y="2440264"/>
            <a:ext cx="7453960" cy="646331"/>
            <a:chOff x="704850" y="1520309"/>
            <a:chExt cx="7453960" cy="646331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7280DB0-5165-45AF-82D0-36F4D11196E7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4548278-E873-4386-B9B7-5528CA6549F8}"/>
                </a:ext>
              </a:extLst>
            </p:cNvPr>
            <p:cNvSpPr/>
            <p:nvPr/>
          </p:nvSpPr>
          <p:spPr>
            <a:xfrm>
              <a:off x="1127942" y="1520309"/>
              <a:ext cx="703086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提出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EI-BA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Efficient Incremental BA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加速了求解速度</a:t>
              </a: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23E69AD4-70D9-40B8-A7E2-4920FD6FBA30}"/>
              </a:ext>
            </a:extLst>
          </p:cNvPr>
          <p:cNvSpPr/>
          <p:nvPr/>
        </p:nvSpPr>
        <p:spPr>
          <a:xfrm>
            <a:off x="9331" y="6306926"/>
            <a:ext cx="12192000" cy="282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/>
                </a:solidFill>
              </a:rPr>
              <a:t>[1] Liu H, Li C, Chen G, et al. Robust keyframe-based dense SLAM with an RGB-D camera[J]. arXiv preprint arXiv:1711.05166, 2017.</a:t>
            </a:r>
            <a:endParaRPr lang="zh-CN" altLang="en-US" sz="1400">
              <a:solidFill>
                <a:schemeClr val="tx1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CDC8A2D-B7EB-4F94-904B-7E19B731F0F8}"/>
              </a:ext>
            </a:extLst>
          </p:cNvPr>
          <p:cNvGrpSpPr/>
          <p:nvPr/>
        </p:nvGrpSpPr>
        <p:grpSpPr>
          <a:xfrm>
            <a:off x="431497" y="5281861"/>
            <a:ext cx="7453960" cy="369332"/>
            <a:chOff x="704850" y="1520309"/>
            <a:chExt cx="7453960" cy="369332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8F96C0B-1966-4C7E-A4AE-4A41424C2FAE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0358F07-D634-4CB1-8B23-12148845D4CA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对快速运动和长时间运行有比较好的支持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DE8354B-BB2C-4D51-A144-708727A70C7F}"/>
              </a:ext>
            </a:extLst>
          </p:cNvPr>
          <p:cNvGrpSpPr/>
          <p:nvPr/>
        </p:nvGrpSpPr>
        <p:grpSpPr>
          <a:xfrm>
            <a:off x="431497" y="3999562"/>
            <a:ext cx="7453960" cy="369332"/>
            <a:chOff x="704850" y="1520309"/>
            <a:chExt cx="7453960" cy="369332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A532C4B-CD4F-4E77-986D-1B40149D6A3F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67F22F2-CDEF-4F14-8F3E-9C15F1506881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也使用了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De-integration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的策略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F636AA12-202D-4D17-8940-7B232E79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815" y="1561566"/>
            <a:ext cx="6028057" cy="370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40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D9A6E9F-0F52-43DE-B97B-E1767879A0D8}"/>
              </a:ext>
            </a:extLst>
          </p:cNvPr>
          <p:cNvGrpSpPr/>
          <p:nvPr/>
        </p:nvGrpSpPr>
        <p:grpSpPr>
          <a:xfrm>
            <a:off x="431497" y="1157965"/>
            <a:ext cx="7453960" cy="1477328"/>
            <a:chOff x="704850" y="1520309"/>
            <a:chExt cx="7453960" cy="14773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FED5931-B7EF-4DEB-9845-0F445DFD1F23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34650C9-0AD7-43C5-BC4A-BBA64507731A}"/>
                </a:ext>
              </a:extLst>
            </p:cNvPr>
            <p:cNvSpPr/>
            <p:nvPr/>
          </p:nvSpPr>
          <p:spPr>
            <a:xfrm>
              <a:off x="1127942" y="1520309"/>
              <a:ext cx="703086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当前难点：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反光、透明场景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运动物体存在的场景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5A1579F-DF97-48CE-9175-63634DD4E206}"/>
              </a:ext>
            </a:extLst>
          </p:cNvPr>
          <p:cNvGrpSpPr/>
          <p:nvPr/>
        </p:nvGrpSpPr>
        <p:grpSpPr>
          <a:xfrm>
            <a:off x="431497" y="3710232"/>
            <a:ext cx="6305205" cy="2031325"/>
            <a:chOff x="704850" y="1520309"/>
            <a:chExt cx="6305205" cy="203132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7280DB0-5165-45AF-82D0-36F4D11196E7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4548278-E873-4386-B9B7-5528CA6549F8}"/>
                </a:ext>
              </a:extLst>
            </p:cNvPr>
            <p:cNvSpPr/>
            <p:nvPr/>
          </p:nvSpPr>
          <p:spPr>
            <a:xfrm>
              <a:off x="1127942" y="1520309"/>
              <a:ext cx="5882113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RGB-D SLAM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相关的应用（也是就业可以参考的领域）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类似找房软件的三维场景展示漫游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AR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内容生成和制作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移动端的快速三维重建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AR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中提供虚实交互、物理碰撞、遮挡处理以及复杂阴影投射等效果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966E3E6-203D-444B-AD51-3E3E8100A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091" y="969937"/>
            <a:ext cx="4980952" cy="26761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62CA14-9B09-463A-AF7B-2A7D227C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91" y="3645333"/>
            <a:ext cx="4980952" cy="265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93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1" y="-1"/>
            <a:ext cx="973804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内容概览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603402C-B018-4C8B-A8CE-8C5D972DFCFE}"/>
              </a:ext>
            </a:extLst>
          </p:cNvPr>
          <p:cNvGrpSpPr/>
          <p:nvPr/>
        </p:nvGrpSpPr>
        <p:grpSpPr>
          <a:xfrm>
            <a:off x="1074577" y="1363794"/>
            <a:ext cx="9907748" cy="461665"/>
            <a:chOff x="1074577" y="1876978"/>
            <a:chExt cx="9907748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E1E145B-242B-45AC-B58E-20B1DF9B6E0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RGB-D SLAM</a:t>
              </a:r>
              <a:endParaRPr lang="zh-CN" altLang="en-US" sz="24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2823FEF-1442-4B3B-AF3B-7F8E6ACD3339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805458D-19BF-4C2D-A18A-D43C550619F4}"/>
              </a:ext>
            </a:extLst>
          </p:cNvPr>
          <p:cNvGrpSpPr/>
          <p:nvPr/>
        </p:nvGrpSpPr>
        <p:grpSpPr>
          <a:xfrm>
            <a:off x="1074577" y="2212250"/>
            <a:ext cx="9907748" cy="461665"/>
            <a:chOff x="1074577" y="1876978"/>
            <a:chExt cx="9907748" cy="46166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6655A0-FAFD-40BA-9AB5-3818E35DFBE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运动恢复结构（</a:t>
              </a:r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SfM</a:t>
              </a: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4B6950E-32B5-496F-9909-C8B14659A522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A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DF3037E-2C1B-43BE-BD5C-7B0C0BB63AFE}"/>
              </a:ext>
            </a:extLst>
          </p:cNvPr>
          <p:cNvGrpSpPr/>
          <p:nvPr/>
        </p:nvGrpSpPr>
        <p:grpSpPr>
          <a:xfrm>
            <a:off x="1074577" y="3060706"/>
            <a:ext cx="9907748" cy="461665"/>
            <a:chOff x="1074577" y="1876978"/>
            <a:chExt cx="9907748" cy="46166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4D0F632-6209-41B0-A73A-4704DEFE005F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基于图像的三维建模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97803B2-99E9-475E-8F6B-15E9C6A8A376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303DAA3-701B-4553-B61E-EED7884E8D85}"/>
              </a:ext>
            </a:extLst>
          </p:cNvPr>
          <p:cNvGrpSpPr/>
          <p:nvPr/>
        </p:nvGrpSpPr>
        <p:grpSpPr>
          <a:xfrm>
            <a:off x="1074577" y="3909162"/>
            <a:ext cx="9907748" cy="461665"/>
            <a:chOff x="1074577" y="1876978"/>
            <a:chExt cx="9907748" cy="46166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6E51A40-23F4-4635-9C86-ECF90B40AC67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无人机平台的选择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4AEF13A-620C-4550-BB17-E96B1552434F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A3A87A7-F9C2-47D2-B6D2-A49F6E0BE890}"/>
              </a:ext>
            </a:extLst>
          </p:cNvPr>
          <p:cNvGrpSpPr/>
          <p:nvPr/>
        </p:nvGrpSpPr>
        <p:grpSpPr>
          <a:xfrm>
            <a:off x="1074577" y="4757619"/>
            <a:ext cx="9907748" cy="461665"/>
            <a:chOff x="1074577" y="1876978"/>
            <a:chExt cx="9907748" cy="46166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E68C6A1-0DCA-47E5-AB94-932D650F2702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我自己的心得体会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E92F80A-39E0-4A18-A289-88E15AB7B778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5469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运动结构恢复（</a:t>
            </a:r>
            <a:r>
              <a:rPr lang="en-US" altLang="zh-CN" sz="1600"/>
              <a:t>SfM</a:t>
            </a:r>
            <a:r>
              <a:rPr lang="zh-CN" altLang="en-US" sz="160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1" y="-1"/>
            <a:ext cx="973804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541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运动结构恢复（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SfM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603402C-B018-4C8B-A8CE-8C5D972DFCFE}"/>
              </a:ext>
            </a:extLst>
          </p:cNvPr>
          <p:cNvGrpSpPr/>
          <p:nvPr/>
        </p:nvGrpSpPr>
        <p:grpSpPr>
          <a:xfrm>
            <a:off x="1074577" y="1363794"/>
            <a:ext cx="9907748" cy="461665"/>
            <a:chOff x="1074577" y="1876978"/>
            <a:chExt cx="9907748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E1E145B-242B-45AC-B58E-20B1DF9B6E0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基本流程</a:t>
              </a: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2823FEF-1442-4B3B-AF3B-7F8E6ACD3339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A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805458D-19BF-4C2D-A18A-D43C550619F4}"/>
              </a:ext>
            </a:extLst>
          </p:cNvPr>
          <p:cNvGrpSpPr/>
          <p:nvPr/>
        </p:nvGrpSpPr>
        <p:grpSpPr>
          <a:xfrm>
            <a:off x="1074577" y="2212250"/>
            <a:ext cx="9907748" cy="461665"/>
            <a:chOff x="1074577" y="1876978"/>
            <a:chExt cx="9907748" cy="46166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6655A0-FAFD-40BA-9AB5-3818E35DFBE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特征跟踪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4B6950E-32B5-496F-9909-C8B14659A522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A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DF3037E-2C1B-43BE-BD5C-7B0C0BB63AFE}"/>
              </a:ext>
            </a:extLst>
          </p:cNvPr>
          <p:cNvGrpSpPr/>
          <p:nvPr/>
        </p:nvGrpSpPr>
        <p:grpSpPr>
          <a:xfrm>
            <a:off x="1074577" y="3060706"/>
            <a:ext cx="9907748" cy="461665"/>
            <a:chOff x="1074577" y="1876978"/>
            <a:chExt cx="9907748" cy="46166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4D0F632-6209-41B0-A73A-4704DEFE005F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Non-Consecutive Track Matching</a:t>
              </a: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（章老师团队的研究）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97803B2-99E9-475E-8F6B-15E9C6A8A376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A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303DAA3-701B-4553-B61E-EED7884E8D85}"/>
              </a:ext>
            </a:extLst>
          </p:cNvPr>
          <p:cNvGrpSpPr/>
          <p:nvPr/>
        </p:nvGrpSpPr>
        <p:grpSpPr>
          <a:xfrm>
            <a:off x="1074577" y="3909162"/>
            <a:ext cx="9907748" cy="461665"/>
            <a:chOff x="1074577" y="1876978"/>
            <a:chExt cx="9907748" cy="46166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6E51A40-23F4-4635-9C86-ECF90B40AC67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常用增量式</a:t>
              </a:r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SfM</a:t>
              </a: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系统框架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4AEF13A-620C-4550-BB17-E96B1552434F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A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A3A87A7-F9C2-47D2-B6D2-A49F6E0BE890}"/>
              </a:ext>
            </a:extLst>
          </p:cNvPr>
          <p:cNvGrpSpPr/>
          <p:nvPr/>
        </p:nvGrpSpPr>
        <p:grpSpPr>
          <a:xfrm>
            <a:off x="1074577" y="4757619"/>
            <a:ext cx="9907748" cy="461665"/>
            <a:chOff x="1074577" y="1876978"/>
            <a:chExt cx="9907748" cy="46166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E68C6A1-0DCA-47E5-AB94-932D650F2702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代表方法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E92F80A-39E0-4A18-A289-88E15AB7B778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A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6602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运动结构恢复（</a:t>
            </a:r>
            <a:r>
              <a:rPr lang="en-US" altLang="zh-CN" sz="1600"/>
              <a:t>SfM</a:t>
            </a:r>
            <a:r>
              <a:rPr lang="zh-CN" altLang="en-US" sz="160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84784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基本流程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541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基本流程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6A7ACC5-CB62-49CF-B8AD-E045F12E2B59}"/>
              </a:ext>
            </a:extLst>
          </p:cNvPr>
          <p:cNvSpPr/>
          <p:nvPr/>
        </p:nvSpPr>
        <p:spPr>
          <a:xfrm>
            <a:off x="4338736" y="2285"/>
            <a:ext cx="1987418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特征跟踪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A8A7C4-0CF0-4E86-BBFB-9B228AEAC069}"/>
              </a:ext>
            </a:extLst>
          </p:cNvPr>
          <p:cNvSpPr/>
          <p:nvPr/>
        </p:nvSpPr>
        <p:spPr>
          <a:xfrm>
            <a:off x="6302830" y="598"/>
            <a:ext cx="1987418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跨帧跟踪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62B0BE-04B9-441B-927F-FA36C00AA956}"/>
              </a:ext>
            </a:extLst>
          </p:cNvPr>
          <p:cNvSpPr/>
          <p:nvPr/>
        </p:nvSpPr>
        <p:spPr>
          <a:xfrm>
            <a:off x="8290248" y="612"/>
            <a:ext cx="1987418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常用框架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81C22C0-C116-4EC0-B151-58E86159C44F}"/>
              </a:ext>
            </a:extLst>
          </p:cNvPr>
          <p:cNvSpPr/>
          <p:nvPr/>
        </p:nvSpPr>
        <p:spPr>
          <a:xfrm>
            <a:off x="10277666" y="3035"/>
            <a:ext cx="191433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代表方法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F7DD950-6F8B-4232-86E6-D3C90BAA22FD}"/>
              </a:ext>
            </a:extLst>
          </p:cNvPr>
          <p:cNvGrpSpPr/>
          <p:nvPr/>
        </p:nvGrpSpPr>
        <p:grpSpPr>
          <a:xfrm>
            <a:off x="842044" y="1208720"/>
            <a:ext cx="7453960" cy="923330"/>
            <a:chOff x="704850" y="1520309"/>
            <a:chExt cx="7453960" cy="92333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0677EA79-762C-4AEF-85D5-6BCCD25642AF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06D98EA-51C5-4A3A-A318-8E5214DC0E02}"/>
                </a:ext>
              </a:extLst>
            </p:cNvPr>
            <p:cNvSpPr/>
            <p:nvPr/>
          </p:nvSpPr>
          <p:spPr>
            <a:xfrm>
              <a:off x="1127942" y="1520309"/>
              <a:ext cx="703086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特征跟踪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得到特征点的 </a:t>
              </a:r>
              <a:r>
                <a:rPr lang="en-US" altLang="zh-CN" sz="160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Tracklet</a:t>
              </a:r>
              <a:endPara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0B2FA8B-4ED1-47D6-9F30-3AF77B1D1B76}"/>
              </a:ext>
            </a:extLst>
          </p:cNvPr>
          <p:cNvGrpSpPr/>
          <p:nvPr/>
        </p:nvGrpSpPr>
        <p:grpSpPr>
          <a:xfrm>
            <a:off x="842044" y="2800142"/>
            <a:ext cx="7453960" cy="2123658"/>
            <a:chOff x="704850" y="1520309"/>
            <a:chExt cx="7453960" cy="2123658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5997C75-7056-4195-AB47-4C1200242DF8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79E0CAE-0E08-4EC8-B5F5-855B6C0F8833}"/>
                </a:ext>
              </a:extLst>
            </p:cNvPr>
            <p:cNvSpPr/>
            <p:nvPr/>
          </p:nvSpPr>
          <p:spPr>
            <a:xfrm>
              <a:off x="1127942" y="1520309"/>
              <a:ext cx="7030868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运动恢复结构得到初始位姿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求解相机内外参数，并获得特征点的的空间位置</a:t>
              </a:r>
              <a:endPara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endPara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60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基本问题：</a:t>
              </a:r>
              <a:endPara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endPara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数据关联（特征跟踪）</a:t>
              </a:r>
              <a:endPara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优化（光束平差）</a:t>
              </a:r>
              <a:endPara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04A7771-94D1-4304-A44D-3D4E6A3AC2C6}"/>
              </a:ext>
            </a:extLst>
          </p:cNvPr>
          <p:cNvGrpSpPr/>
          <p:nvPr/>
        </p:nvGrpSpPr>
        <p:grpSpPr>
          <a:xfrm>
            <a:off x="8280634" y="1383148"/>
            <a:ext cx="2377440" cy="1363287"/>
            <a:chOff x="6824749" y="1354975"/>
            <a:chExt cx="2377440" cy="1363287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4A6870E-D153-42CC-AC8A-87C59B6F6C68}"/>
                </a:ext>
              </a:extLst>
            </p:cNvPr>
            <p:cNvSpPr/>
            <p:nvPr/>
          </p:nvSpPr>
          <p:spPr>
            <a:xfrm>
              <a:off x="6824749" y="1719284"/>
              <a:ext cx="2335876" cy="217581"/>
            </a:xfrm>
            <a:custGeom>
              <a:avLst/>
              <a:gdLst>
                <a:gd name="connsiteX0" fmla="*/ 0 w 2335876"/>
                <a:gd name="connsiteY0" fmla="*/ 217581 h 217581"/>
                <a:gd name="connsiteX1" fmla="*/ 74815 w 2335876"/>
                <a:gd name="connsiteY1" fmla="*/ 192643 h 217581"/>
                <a:gd name="connsiteX2" fmla="*/ 133004 w 2335876"/>
                <a:gd name="connsiteY2" fmla="*/ 159392 h 217581"/>
                <a:gd name="connsiteX3" fmla="*/ 199506 w 2335876"/>
                <a:gd name="connsiteY3" fmla="*/ 142767 h 217581"/>
                <a:gd name="connsiteX4" fmla="*/ 299258 w 2335876"/>
                <a:gd name="connsiteY4" fmla="*/ 109516 h 217581"/>
                <a:gd name="connsiteX5" fmla="*/ 340822 w 2335876"/>
                <a:gd name="connsiteY5" fmla="*/ 92891 h 217581"/>
                <a:gd name="connsiteX6" fmla="*/ 457200 w 2335876"/>
                <a:gd name="connsiteY6" fmla="*/ 59640 h 217581"/>
                <a:gd name="connsiteX7" fmla="*/ 515389 w 2335876"/>
                <a:gd name="connsiteY7" fmla="*/ 43014 h 217581"/>
                <a:gd name="connsiteX8" fmla="*/ 540327 w 2335876"/>
                <a:gd name="connsiteY8" fmla="*/ 34701 h 217581"/>
                <a:gd name="connsiteX9" fmla="*/ 631767 w 2335876"/>
                <a:gd name="connsiteY9" fmla="*/ 26389 h 217581"/>
                <a:gd name="connsiteX10" fmla="*/ 706582 w 2335876"/>
                <a:gd name="connsiteY10" fmla="*/ 18076 h 217581"/>
                <a:gd name="connsiteX11" fmla="*/ 731520 w 2335876"/>
                <a:gd name="connsiteY11" fmla="*/ 9763 h 217581"/>
                <a:gd name="connsiteX12" fmla="*/ 997527 w 2335876"/>
                <a:gd name="connsiteY12" fmla="*/ 9763 h 217581"/>
                <a:gd name="connsiteX13" fmla="*/ 1113906 w 2335876"/>
                <a:gd name="connsiteY13" fmla="*/ 43014 h 217581"/>
                <a:gd name="connsiteX14" fmla="*/ 1138844 w 2335876"/>
                <a:gd name="connsiteY14" fmla="*/ 51327 h 217581"/>
                <a:gd name="connsiteX15" fmla="*/ 1188720 w 2335876"/>
                <a:gd name="connsiteY15" fmla="*/ 76265 h 217581"/>
                <a:gd name="connsiteX16" fmla="*/ 1230284 w 2335876"/>
                <a:gd name="connsiteY16" fmla="*/ 84578 h 217581"/>
                <a:gd name="connsiteX17" fmla="*/ 1338349 w 2335876"/>
                <a:gd name="connsiteY17" fmla="*/ 109516 h 217581"/>
                <a:gd name="connsiteX18" fmla="*/ 1371600 w 2335876"/>
                <a:gd name="connsiteY18" fmla="*/ 117829 h 217581"/>
                <a:gd name="connsiteX19" fmla="*/ 1421476 w 2335876"/>
                <a:gd name="connsiteY19" fmla="*/ 126141 h 217581"/>
                <a:gd name="connsiteX20" fmla="*/ 1454727 w 2335876"/>
                <a:gd name="connsiteY20" fmla="*/ 134454 h 217581"/>
                <a:gd name="connsiteX21" fmla="*/ 1512916 w 2335876"/>
                <a:gd name="connsiteY21" fmla="*/ 142767 h 217581"/>
                <a:gd name="connsiteX22" fmla="*/ 1554480 w 2335876"/>
                <a:gd name="connsiteY22" fmla="*/ 151080 h 217581"/>
                <a:gd name="connsiteX23" fmla="*/ 1587731 w 2335876"/>
                <a:gd name="connsiteY23" fmla="*/ 159392 h 217581"/>
                <a:gd name="connsiteX24" fmla="*/ 1654233 w 2335876"/>
                <a:gd name="connsiteY24" fmla="*/ 167705 h 217581"/>
                <a:gd name="connsiteX25" fmla="*/ 1911927 w 2335876"/>
                <a:gd name="connsiteY25" fmla="*/ 151080 h 217581"/>
                <a:gd name="connsiteX26" fmla="*/ 1978429 w 2335876"/>
                <a:gd name="connsiteY26" fmla="*/ 134454 h 217581"/>
                <a:gd name="connsiteX27" fmla="*/ 2011680 w 2335876"/>
                <a:gd name="connsiteY27" fmla="*/ 117829 h 217581"/>
                <a:gd name="connsiteX28" fmla="*/ 2053244 w 2335876"/>
                <a:gd name="connsiteY28" fmla="*/ 109516 h 217581"/>
                <a:gd name="connsiteX29" fmla="*/ 2128058 w 2335876"/>
                <a:gd name="connsiteY29" fmla="*/ 84578 h 217581"/>
                <a:gd name="connsiteX30" fmla="*/ 2252749 w 2335876"/>
                <a:gd name="connsiteY30" fmla="*/ 51327 h 217581"/>
                <a:gd name="connsiteX31" fmla="*/ 2286000 w 2335876"/>
                <a:gd name="connsiteY31" fmla="*/ 43014 h 217581"/>
                <a:gd name="connsiteX32" fmla="*/ 2310938 w 2335876"/>
                <a:gd name="connsiteY32" fmla="*/ 34701 h 217581"/>
                <a:gd name="connsiteX33" fmla="*/ 2335876 w 2335876"/>
                <a:gd name="connsiteY33" fmla="*/ 34701 h 21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335876" h="217581">
                  <a:moveTo>
                    <a:pt x="0" y="217581"/>
                  </a:moveTo>
                  <a:cubicBezTo>
                    <a:pt x="24938" y="209268"/>
                    <a:pt x="52943" y="207224"/>
                    <a:pt x="74815" y="192643"/>
                  </a:cubicBezTo>
                  <a:cubicBezTo>
                    <a:pt x="93056" y="180483"/>
                    <a:pt x="111913" y="166422"/>
                    <a:pt x="133004" y="159392"/>
                  </a:cubicBezTo>
                  <a:cubicBezTo>
                    <a:pt x="154681" y="152166"/>
                    <a:pt x="177620" y="149333"/>
                    <a:pt x="199506" y="142767"/>
                  </a:cubicBezTo>
                  <a:cubicBezTo>
                    <a:pt x="233077" y="132696"/>
                    <a:pt x="266715" y="122533"/>
                    <a:pt x="299258" y="109516"/>
                  </a:cubicBezTo>
                  <a:cubicBezTo>
                    <a:pt x="313113" y="103974"/>
                    <a:pt x="326593" y="97384"/>
                    <a:pt x="340822" y="92891"/>
                  </a:cubicBezTo>
                  <a:cubicBezTo>
                    <a:pt x="379294" y="80742"/>
                    <a:pt x="418407" y="70724"/>
                    <a:pt x="457200" y="59640"/>
                  </a:cubicBezTo>
                  <a:cubicBezTo>
                    <a:pt x="476596" y="54098"/>
                    <a:pt x="496252" y="49393"/>
                    <a:pt x="515389" y="43014"/>
                  </a:cubicBezTo>
                  <a:cubicBezTo>
                    <a:pt x="523702" y="40243"/>
                    <a:pt x="531653" y="35940"/>
                    <a:pt x="540327" y="34701"/>
                  </a:cubicBezTo>
                  <a:cubicBezTo>
                    <a:pt x="570625" y="30373"/>
                    <a:pt x="601313" y="29434"/>
                    <a:pt x="631767" y="26389"/>
                  </a:cubicBezTo>
                  <a:cubicBezTo>
                    <a:pt x="656734" y="23892"/>
                    <a:pt x="681644" y="20847"/>
                    <a:pt x="706582" y="18076"/>
                  </a:cubicBezTo>
                  <a:cubicBezTo>
                    <a:pt x="714895" y="15305"/>
                    <a:pt x="722928" y="11481"/>
                    <a:pt x="731520" y="9763"/>
                  </a:cubicBezTo>
                  <a:cubicBezTo>
                    <a:pt x="828140" y="-9561"/>
                    <a:pt x="876991" y="4942"/>
                    <a:pt x="997527" y="9763"/>
                  </a:cubicBezTo>
                  <a:cubicBezTo>
                    <a:pt x="1036320" y="20847"/>
                    <a:pt x="1075631" y="30255"/>
                    <a:pt x="1113906" y="43014"/>
                  </a:cubicBezTo>
                  <a:cubicBezTo>
                    <a:pt x="1122219" y="45785"/>
                    <a:pt x="1130837" y="47768"/>
                    <a:pt x="1138844" y="51327"/>
                  </a:cubicBezTo>
                  <a:cubicBezTo>
                    <a:pt x="1155830" y="58876"/>
                    <a:pt x="1171251" y="69913"/>
                    <a:pt x="1188720" y="76265"/>
                  </a:cubicBezTo>
                  <a:cubicBezTo>
                    <a:pt x="1201998" y="81094"/>
                    <a:pt x="1216577" y="81151"/>
                    <a:pt x="1230284" y="84578"/>
                  </a:cubicBezTo>
                  <a:cubicBezTo>
                    <a:pt x="1413506" y="130383"/>
                    <a:pt x="1177647" y="77374"/>
                    <a:pt x="1338349" y="109516"/>
                  </a:cubicBezTo>
                  <a:cubicBezTo>
                    <a:pt x="1349552" y="111757"/>
                    <a:pt x="1360397" y="115588"/>
                    <a:pt x="1371600" y="117829"/>
                  </a:cubicBezTo>
                  <a:cubicBezTo>
                    <a:pt x="1388127" y="121134"/>
                    <a:pt x="1404949" y="122836"/>
                    <a:pt x="1421476" y="126141"/>
                  </a:cubicBezTo>
                  <a:cubicBezTo>
                    <a:pt x="1432679" y="128382"/>
                    <a:pt x="1443486" y="132410"/>
                    <a:pt x="1454727" y="134454"/>
                  </a:cubicBezTo>
                  <a:cubicBezTo>
                    <a:pt x="1474004" y="137959"/>
                    <a:pt x="1493589" y="139546"/>
                    <a:pt x="1512916" y="142767"/>
                  </a:cubicBezTo>
                  <a:cubicBezTo>
                    <a:pt x="1526853" y="145090"/>
                    <a:pt x="1540687" y="148015"/>
                    <a:pt x="1554480" y="151080"/>
                  </a:cubicBezTo>
                  <a:cubicBezTo>
                    <a:pt x="1565633" y="153558"/>
                    <a:pt x="1576462" y="157514"/>
                    <a:pt x="1587731" y="159392"/>
                  </a:cubicBezTo>
                  <a:cubicBezTo>
                    <a:pt x="1609767" y="163065"/>
                    <a:pt x="1632066" y="164934"/>
                    <a:pt x="1654233" y="167705"/>
                  </a:cubicBezTo>
                  <a:lnTo>
                    <a:pt x="1911927" y="151080"/>
                  </a:lnTo>
                  <a:cubicBezTo>
                    <a:pt x="1928080" y="149734"/>
                    <a:pt x="1961174" y="141849"/>
                    <a:pt x="1978429" y="134454"/>
                  </a:cubicBezTo>
                  <a:cubicBezTo>
                    <a:pt x="1989819" y="129573"/>
                    <a:pt x="1999924" y="121748"/>
                    <a:pt x="2011680" y="117829"/>
                  </a:cubicBezTo>
                  <a:cubicBezTo>
                    <a:pt x="2025084" y="113361"/>
                    <a:pt x="2039389" y="112287"/>
                    <a:pt x="2053244" y="109516"/>
                  </a:cubicBezTo>
                  <a:cubicBezTo>
                    <a:pt x="2108554" y="81862"/>
                    <a:pt x="2063602" y="100692"/>
                    <a:pt x="2128058" y="84578"/>
                  </a:cubicBezTo>
                  <a:cubicBezTo>
                    <a:pt x="2169790" y="74145"/>
                    <a:pt x="2211149" y="62274"/>
                    <a:pt x="2252749" y="51327"/>
                  </a:cubicBezTo>
                  <a:cubicBezTo>
                    <a:pt x="2263798" y="48419"/>
                    <a:pt x="2275162" y="46627"/>
                    <a:pt x="2286000" y="43014"/>
                  </a:cubicBezTo>
                  <a:cubicBezTo>
                    <a:pt x="2294313" y="40243"/>
                    <a:pt x="2302295" y="36142"/>
                    <a:pt x="2310938" y="34701"/>
                  </a:cubicBezTo>
                  <a:cubicBezTo>
                    <a:pt x="2319138" y="33334"/>
                    <a:pt x="2327563" y="34701"/>
                    <a:pt x="2335876" y="34701"/>
                  </a:cubicBezTo>
                </a:path>
              </a:pathLst>
            </a:custGeom>
            <a:noFill/>
            <a:ln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3E877534-8F13-4323-8F27-727AA5895978}"/>
                </a:ext>
              </a:extLst>
            </p:cNvPr>
            <p:cNvSpPr/>
            <p:nvPr/>
          </p:nvSpPr>
          <p:spPr>
            <a:xfrm>
              <a:off x="6907876" y="2286000"/>
              <a:ext cx="2294313" cy="149629"/>
            </a:xfrm>
            <a:custGeom>
              <a:avLst/>
              <a:gdLst>
                <a:gd name="connsiteX0" fmla="*/ 0 w 2294313"/>
                <a:gd name="connsiteY0" fmla="*/ 149629 h 149629"/>
                <a:gd name="connsiteX1" fmla="*/ 91440 w 2294313"/>
                <a:gd name="connsiteY1" fmla="*/ 116378 h 149629"/>
                <a:gd name="connsiteX2" fmla="*/ 108066 w 2294313"/>
                <a:gd name="connsiteY2" fmla="*/ 99753 h 149629"/>
                <a:gd name="connsiteX3" fmla="*/ 141317 w 2294313"/>
                <a:gd name="connsiteY3" fmla="*/ 91440 h 149629"/>
                <a:gd name="connsiteX4" fmla="*/ 199506 w 2294313"/>
                <a:gd name="connsiteY4" fmla="*/ 66502 h 149629"/>
                <a:gd name="connsiteX5" fmla="*/ 232757 w 2294313"/>
                <a:gd name="connsiteY5" fmla="*/ 58189 h 149629"/>
                <a:gd name="connsiteX6" fmla="*/ 315884 w 2294313"/>
                <a:gd name="connsiteY6" fmla="*/ 41564 h 149629"/>
                <a:gd name="connsiteX7" fmla="*/ 423949 w 2294313"/>
                <a:gd name="connsiteY7" fmla="*/ 24938 h 149629"/>
                <a:gd name="connsiteX8" fmla="*/ 556953 w 2294313"/>
                <a:gd name="connsiteY8" fmla="*/ 16625 h 149629"/>
                <a:gd name="connsiteX9" fmla="*/ 631768 w 2294313"/>
                <a:gd name="connsiteY9" fmla="*/ 8313 h 149629"/>
                <a:gd name="connsiteX10" fmla="*/ 889462 w 2294313"/>
                <a:gd name="connsiteY10" fmla="*/ 0 h 149629"/>
                <a:gd name="connsiteX11" fmla="*/ 1354975 w 2294313"/>
                <a:gd name="connsiteY11" fmla="*/ 8313 h 149629"/>
                <a:gd name="connsiteX12" fmla="*/ 1454728 w 2294313"/>
                <a:gd name="connsiteY12" fmla="*/ 24938 h 149629"/>
                <a:gd name="connsiteX13" fmla="*/ 1679171 w 2294313"/>
                <a:gd name="connsiteY13" fmla="*/ 41564 h 149629"/>
                <a:gd name="connsiteX14" fmla="*/ 1770611 w 2294313"/>
                <a:gd name="connsiteY14" fmla="*/ 49876 h 149629"/>
                <a:gd name="connsiteX15" fmla="*/ 1812175 w 2294313"/>
                <a:gd name="connsiteY15" fmla="*/ 58189 h 149629"/>
                <a:gd name="connsiteX16" fmla="*/ 1878677 w 2294313"/>
                <a:gd name="connsiteY16" fmla="*/ 74815 h 149629"/>
                <a:gd name="connsiteX17" fmla="*/ 1911928 w 2294313"/>
                <a:gd name="connsiteY17" fmla="*/ 83127 h 149629"/>
                <a:gd name="connsiteX18" fmla="*/ 1953491 w 2294313"/>
                <a:gd name="connsiteY18" fmla="*/ 91440 h 149629"/>
                <a:gd name="connsiteX19" fmla="*/ 2028306 w 2294313"/>
                <a:gd name="connsiteY19" fmla="*/ 116378 h 149629"/>
                <a:gd name="connsiteX20" fmla="*/ 2053244 w 2294313"/>
                <a:gd name="connsiteY20" fmla="*/ 124691 h 149629"/>
                <a:gd name="connsiteX21" fmla="*/ 2194560 w 2294313"/>
                <a:gd name="connsiteY21" fmla="*/ 116378 h 149629"/>
                <a:gd name="connsiteX22" fmla="*/ 2252749 w 2294313"/>
                <a:gd name="connsiteY22" fmla="*/ 99753 h 149629"/>
                <a:gd name="connsiteX23" fmla="*/ 2269375 w 2294313"/>
                <a:gd name="connsiteY23" fmla="*/ 83127 h 149629"/>
                <a:gd name="connsiteX24" fmla="*/ 2294313 w 2294313"/>
                <a:gd name="connsiteY24" fmla="*/ 74815 h 14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94313" h="149629">
                  <a:moveTo>
                    <a:pt x="0" y="149629"/>
                  </a:moveTo>
                  <a:cubicBezTo>
                    <a:pt x="30480" y="138545"/>
                    <a:pt x="61992" y="129969"/>
                    <a:pt x="91440" y="116378"/>
                  </a:cubicBezTo>
                  <a:cubicBezTo>
                    <a:pt x="98556" y="113094"/>
                    <a:pt x="101056" y="103258"/>
                    <a:pt x="108066" y="99753"/>
                  </a:cubicBezTo>
                  <a:cubicBezTo>
                    <a:pt x="118285" y="94644"/>
                    <a:pt x="130332" y="94579"/>
                    <a:pt x="141317" y="91440"/>
                  </a:cubicBezTo>
                  <a:cubicBezTo>
                    <a:pt x="199114" y="74926"/>
                    <a:pt x="128573" y="93102"/>
                    <a:pt x="199506" y="66502"/>
                  </a:cubicBezTo>
                  <a:cubicBezTo>
                    <a:pt x="210203" y="62491"/>
                    <a:pt x="221586" y="60583"/>
                    <a:pt x="232757" y="58189"/>
                  </a:cubicBezTo>
                  <a:cubicBezTo>
                    <a:pt x="260387" y="52268"/>
                    <a:pt x="288110" y="46772"/>
                    <a:pt x="315884" y="41564"/>
                  </a:cubicBezTo>
                  <a:cubicBezTo>
                    <a:pt x="334939" y="37991"/>
                    <a:pt x="407371" y="26380"/>
                    <a:pt x="423949" y="24938"/>
                  </a:cubicBezTo>
                  <a:cubicBezTo>
                    <a:pt x="468203" y="21090"/>
                    <a:pt x="512673" y="20167"/>
                    <a:pt x="556953" y="16625"/>
                  </a:cubicBezTo>
                  <a:cubicBezTo>
                    <a:pt x="581965" y="14624"/>
                    <a:pt x="606708" y="9566"/>
                    <a:pt x="631768" y="8313"/>
                  </a:cubicBezTo>
                  <a:cubicBezTo>
                    <a:pt x="717603" y="4021"/>
                    <a:pt x="803564" y="2771"/>
                    <a:pt x="889462" y="0"/>
                  </a:cubicBezTo>
                  <a:lnTo>
                    <a:pt x="1354975" y="8313"/>
                  </a:lnTo>
                  <a:cubicBezTo>
                    <a:pt x="1615807" y="16338"/>
                    <a:pt x="1344064" y="9128"/>
                    <a:pt x="1454728" y="24938"/>
                  </a:cubicBezTo>
                  <a:cubicBezTo>
                    <a:pt x="1506896" y="32391"/>
                    <a:pt x="1636829" y="38428"/>
                    <a:pt x="1679171" y="41564"/>
                  </a:cubicBezTo>
                  <a:cubicBezTo>
                    <a:pt x="1709693" y="43825"/>
                    <a:pt x="1740131" y="47105"/>
                    <a:pt x="1770611" y="49876"/>
                  </a:cubicBezTo>
                  <a:cubicBezTo>
                    <a:pt x="1784466" y="52647"/>
                    <a:pt x="1798408" y="55012"/>
                    <a:pt x="1812175" y="58189"/>
                  </a:cubicBezTo>
                  <a:cubicBezTo>
                    <a:pt x="1834439" y="63327"/>
                    <a:pt x="1856510" y="69273"/>
                    <a:pt x="1878677" y="74815"/>
                  </a:cubicBezTo>
                  <a:cubicBezTo>
                    <a:pt x="1889761" y="77586"/>
                    <a:pt x="1900725" y="80886"/>
                    <a:pt x="1911928" y="83127"/>
                  </a:cubicBezTo>
                  <a:cubicBezTo>
                    <a:pt x="1925782" y="85898"/>
                    <a:pt x="1939860" y="87723"/>
                    <a:pt x="1953491" y="91440"/>
                  </a:cubicBezTo>
                  <a:cubicBezTo>
                    <a:pt x="1953517" y="91447"/>
                    <a:pt x="2015824" y="112217"/>
                    <a:pt x="2028306" y="116378"/>
                  </a:cubicBezTo>
                  <a:lnTo>
                    <a:pt x="2053244" y="124691"/>
                  </a:lnTo>
                  <a:cubicBezTo>
                    <a:pt x="2100349" y="121920"/>
                    <a:pt x="2147586" y="120852"/>
                    <a:pt x="2194560" y="116378"/>
                  </a:cubicBezTo>
                  <a:cubicBezTo>
                    <a:pt x="2209169" y="114987"/>
                    <a:pt x="2237789" y="104739"/>
                    <a:pt x="2252749" y="99753"/>
                  </a:cubicBezTo>
                  <a:cubicBezTo>
                    <a:pt x="2258291" y="94211"/>
                    <a:pt x="2262654" y="87159"/>
                    <a:pt x="2269375" y="83127"/>
                  </a:cubicBezTo>
                  <a:cubicBezTo>
                    <a:pt x="2276889" y="78619"/>
                    <a:pt x="2294313" y="74815"/>
                    <a:pt x="2294313" y="74815"/>
                  </a:cubicBezTo>
                </a:path>
              </a:pathLst>
            </a:custGeom>
            <a:noFill/>
            <a:ln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00DEA75D-0360-4162-8C1B-63C5524F3A3A}"/>
                </a:ext>
              </a:extLst>
            </p:cNvPr>
            <p:cNvSpPr/>
            <p:nvPr/>
          </p:nvSpPr>
          <p:spPr>
            <a:xfrm>
              <a:off x="7032567" y="1354975"/>
              <a:ext cx="955964" cy="124690"/>
            </a:xfrm>
            <a:custGeom>
              <a:avLst/>
              <a:gdLst>
                <a:gd name="connsiteX0" fmla="*/ 0 w 955964"/>
                <a:gd name="connsiteY0" fmla="*/ 124690 h 124690"/>
                <a:gd name="connsiteX1" fmla="*/ 174568 w 955964"/>
                <a:gd name="connsiteY1" fmla="*/ 99752 h 124690"/>
                <a:gd name="connsiteX2" fmla="*/ 224444 w 955964"/>
                <a:gd name="connsiteY2" fmla="*/ 91440 h 124690"/>
                <a:gd name="connsiteX3" fmla="*/ 257695 w 955964"/>
                <a:gd name="connsiteY3" fmla="*/ 74814 h 124690"/>
                <a:gd name="connsiteX4" fmla="*/ 357448 w 955964"/>
                <a:gd name="connsiteY4" fmla="*/ 58189 h 124690"/>
                <a:gd name="connsiteX5" fmla="*/ 390698 w 955964"/>
                <a:gd name="connsiteY5" fmla="*/ 41563 h 124690"/>
                <a:gd name="connsiteX6" fmla="*/ 490451 w 955964"/>
                <a:gd name="connsiteY6" fmla="*/ 24938 h 124690"/>
                <a:gd name="connsiteX7" fmla="*/ 606829 w 955964"/>
                <a:gd name="connsiteY7" fmla="*/ 33250 h 124690"/>
                <a:gd name="connsiteX8" fmla="*/ 656706 w 955964"/>
                <a:gd name="connsiteY8" fmla="*/ 41563 h 124690"/>
                <a:gd name="connsiteX9" fmla="*/ 781397 w 955964"/>
                <a:gd name="connsiteY9" fmla="*/ 33250 h 124690"/>
                <a:gd name="connsiteX10" fmla="*/ 872837 w 955964"/>
                <a:gd name="connsiteY10" fmla="*/ 16625 h 124690"/>
                <a:gd name="connsiteX11" fmla="*/ 922713 w 955964"/>
                <a:gd name="connsiteY11" fmla="*/ 8312 h 124690"/>
                <a:gd name="connsiteX12" fmla="*/ 955964 w 955964"/>
                <a:gd name="connsiteY12" fmla="*/ 0 h 1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5964" h="124690">
                  <a:moveTo>
                    <a:pt x="0" y="124690"/>
                  </a:moveTo>
                  <a:lnTo>
                    <a:pt x="174568" y="99752"/>
                  </a:lnTo>
                  <a:cubicBezTo>
                    <a:pt x="191241" y="97282"/>
                    <a:pt x="208300" y="96283"/>
                    <a:pt x="224444" y="91440"/>
                  </a:cubicBezTo>
                  <a:cubicBezTo>
                    <a:pt x="236313" y="87879"/>
                    <a:pt x="245673" y="77819"/>
                    <a:pt x="257695" y="74814"/>
                  </a:cubicBezTo>
                  <a:cubicBezTo>
                    <a:pt x="290398" y="66638"/>
                    <a:pt x="324197" y="63731"/>
                    <a:pt x="357448" y="58189"/>
                  </a:cubicBezTo>
                  <a:cubicBezTo>
                    <a:pt x="368531" y="52647"/>
                    <a:pt x="378676" y="44568"/>
                    <a:pt x="390698" y="41563"/>
                  </a:cubicBezTo>
                  <a:cubicBezTo>
                    <a:pt x="423401" y="33387"/>
                    <a:pt x="490451" y="24938"/>
                    <a:pt x="490451" y="24938"/>
                  </a:cubicBezTo>
                  <a:cubicBezTo>
                    <a:pt x="529244" y="27709"/>
                    <a:pt x="568131" y="29380"/>
                    <a:pt x="606829" y="33250"/>
                  </a:cubicBezTo>
                  <a:cubicBezTo>
                    <a:pt x="623600" y="34927"/>
                    <a:pt x="639851" y="41563"/>
                    <a:pt x="656706" y="41563"/>
                  </a:cubicBezTo>
                  <a:cubicBezTo>
                    <a:pt x="698362" y="41563"/>
                    <a:pt x="739833" y="36021"/>
                    <a:pt x="781397" y="33250"/>
                  </a:cubicBezTo>
                  <a:cubicBezTo>
                    <a:pt x="838289" y="19028"/>
                    <a:pt x="795392" y="28540"/>
                    <a:pt x="872837" y="16625"/>
                  </a:cubicBezTo>
                  <a:cubicBezTo>
                    <a:pt x="889496" y="14062"/>
                    <a:pt x="906186" y="11617"/>
                    <a:pt x="922713" y="8312"/>
                  </a:cubicBezTo>
                  <a:cubicBezTo>
                    <a:pt x="933916" y="6071"/>
                    <a:pt x="955964" y="0"/>
                    <a:pt x="955964" y="0"/>
                  </a:cubicBezTo>
                </a:path>
              </a:pathLst>
            </a:custGeom>
            <a:noFill/>
            <a:ln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D67D450-19B9-41B0-A84F-65DB1F19C440}"/>
                </a:ext>
              </a:extLst>
            </p:cNvPr>
            <p:cNvSpPr/>
            <p:nvPr/>
          </p:nvSpPr>
          <p:spPr>
            <a:xfrm>
              <a:off x="7498080" y="2593571"/>
              <a:ext cx="1005840" cy="124691"/>
            </a:xfrm>
            <a:custGeom>
              <a:avLst/>
              <a:gdLst>
                <a:gd name="connsiteX0" fmla="*/ 0 w 1005840"/>
                <a:gd name="connsiteY0" fmla="*/ 124691 h 124691"/>
                <a:gd name="connsiteX1" fmla="*/ 124691 w 1005840"/>
                <a:gd name="connsiteY1" fmla="*/ 83127 h 124691"/>
                <a:gd name="connsiteX2" fmla="*/ 199505 w 1005840"/>
                <a:gd name="connsiteY2" fmla="*/ 49876 h 124691"/>
                <a:gd name="connsiteX3" fmla="*/ 274320 w 1005840"/>
                <a:gd name="connsiteY3" fmla="*/ 33251 h 124691"/>
                <a:gd name="connsiteX4" fmla="*/ 340822 w 1005840"/>
                <a:gd name="connsiteY4" fmla="*/ 8313 h 124691"/>
                <a:gd name="connsiteX5" fmla="*/ 507076 w 1005840"/>
                <a:gd name="connsiteY5" fmla="*/ 0 h 124691"/>
                <a:gd name="connsiteX6" fmla="*/ 689956 w 1005840"/>
                <a:gd name="connsiteY6" fmla="*/ 8313 h 124691"/>
                <a:gd name="connsiteX7" fmla="*/ 731520 w 1005840"/>
                <a:gd name="connsiteY7" fmla="*/ 33251 h 124691"/>
                <a:gd name="connsiteX8" fmla="*/ 781396 w 1005840"/>
                <a:gd name="connsiteY8" fmla="*/ 58189 h 124691"/>
                <a:gd name="connsiteX9" fmla="*/ 806335 w 1005840"/>
                <a:gd name="connsiteY9" fmla="*/ 74814 h 124691"/>
                <a:gd name="connsiteX10" fmla="*/ 856211 w 1005840"/>
                <a:gd name="connsiteY10" fmla="*/ 91440 h 124691"/>
                <a:gd name="connsiteX11" fmla="*/ 881149 w 1005840"/>
                <a:gd name="connsiteY11" fmla="*/ 108065 h 124691"/>
                <a:gd name="connsiteX12" fmla="*/ 1005840 w 1005840"/>
                <a:gd name="connsiteY12" fmla="*/ 116378 h 12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5840" h="124691">
                  <a:moveTo>
                    <a:pt x="0" y="124691"/>
                  </a:moveTo>
                  <a:cubicBezTo>
                    <a:pt x="41564" y="110836"/>
                    <a:pt x="85504" y="102720"/>
                    <a:pt x="124691" y="83127"/>
                  </a:cubicBezTo>
                  <a:cubicBezTo>
                    <a:pt x="149247" y="70849"/>
                    <a:pt x="172978" y="57834"/>
                    <a:pt x="199505" y="49876"/>
                  </a:cubicBezTo>
                  <a:cubicBezTo>
                    <a:pt x="265432" y="30098"/>
                    <a:pt x="216721" y="52451"/>
                    <a:pt x="274320" y="33251"/>
                  </a:cubicBezTo>
                  <a:cubicBezTo>
                    <a:pt x="296780" y="25764"/>
                    <a:pt x="317385" y="11661"/>
                    <a:pt x="340822" y="8313"/>
                  </a:cubicBezTo>
                  <a:cubicBezTo>
                    <a:pt x="395752" y="466"/>
                    <a:pt x="451658" y="2771"/>
                    <a:pt x="507076" y="0"/>
                  </a:cubicBezTo>
                  <a:cubicBezTo>
                    <a:pt x="568036" y="2771"/>
                    <a:pt x="629592" y="-630"/>
                    <a:pt x="689956" y="8313"/>
                  </a:cubicBezTo>
                  <a:cubicBezTo>
                    <a:pt x="705939" y="10681"/>
                    <a:pt x="717819" y="24688"/>
                    <a:pt x="731520" y="33251"/>
                  </a:cubicBezTo>
                  <a:cubicBezTo>
                    <a:pt x="826804" y="92802"/>
                    <a:pt x="691677" y="13330"/>
                    <a:pt x="781396" y="58189"/>
                  </a:cubicBezTo>
                  <a:cubicBezTo>
                    <a:pt x="790332" y="62657"/>
                    <a:pt x="797205" y="70756"/>
                    <a:pt x="806335" y="74814"/>
                  </a:cubicBezTo>
                  <a:cubicBezTo>
                    <a:pt x="822349" y="81931"/>
                    <a:pt x="841629" y="81719"/>
                    <a:pt x="856211" y="91440"/>
                  </a:cubicBezTo>
                  <a:cubicBezTo>
                    <a:pt x="864524" y="96982"/>
                    <a:pt x="871414" y="105819"/>
                    <a:pt x="881149" y="108065"/>
                  </a:cubicBezTo>
                  <a:cubicBezTo>
                    <a:pt x="923146" y="117757"/>
                    <a:pt x="963751" y="116378"/>
                    <a:pt x="1005840" y="116378"/>
                  </a:cubicBezTo>
                </a:path>
              </a:pathLst>
            </a:custGeom>
            <a:noFill/>
            <a:ln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3881E453-4B56-4D30-BEBE-5C7EB4ED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781" y="3066729"/>
            <a:ext cx="3082571" cy="1992243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D25ED4C9-A2CD-4F59-9AC2-B9F21A5D59C6}"/>
              </a:ext>
            </a:extLst>
          </p:cNvPr>
          <p:cNvGrpSpPr/>
          <p:nvPr/>
        </p:nvGrpSpPr>
        <p:grpSpPr>
          <a:xfrm>
            <a:off x="826674" y="5146826"/>
            <a:ext cx="7453960" cy="923330"/>
            <a:chOff x="704850" y="1520309"/>
            <a:chExt cx="7453960" cy="92333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B8227AE4-598E-4C93-B738-0540F0111F3B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EF57FC7-DBD6-4748-BB7E-E7E504FA3688}"/>
                </a:ext>
              </a:extLst>
            </p:cNvPr>
            <p:cNvSpPr/>
            <p:nvPr/>
          </p:nvSpPr>
          <p:spPr>
            <a:xfrm>
              <a:off x="1127942" y="1520309"/>
              <a:ext cx="703086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光束平差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优化相机内参外参、场景结构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4197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83A3C8-4FDB-4618-85D6-49C0BC63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93" y="2160554"/>
            <a:ext cx="6852808" cy="295429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运动结构恢复（</a:t>
            </a:r>
            <a:r>
              <a:rPr lang="en-US" altLang="zh-CN" sz="1600"/>
              <a:t>SfM</a:t>
            </a:r>
            <a:r>
              <a:rPr lang="zh-CN" altLang="en-US" sz="160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84784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基本流程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541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特征跟踪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6A7ACC5-CB62-49CF-B8AD-E045F12E2B59}"/>
              </a:ext>
            </a:extLst>
          </p:cNvPr>
          <p:cNvSpPr/>
          <p:nvPr/>
        </p:nvSpPr>
        <p:spPr>
          <a:xfrm>
            <a:off x="4338736" y="2285"/>
            <a:ext cx="1987418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特征跟踪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A8A7C4-0CF0-4E86-BBFB-9B228AEAC069}"/>
              </a:ext>
            </a:extLst>
          </p:cNvPr>
          <p:cNvSpPr/>
          <p:nvPr/>
        </p:nvSpPr>
        <p:spPr>
          <a:xfrm>
            <a:off x="6302830" y="598"/>
            <a:ext cx="1987418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跨帧跟踪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62B0BE-04B9-441B-927F-FA36C00AA956}"/>
              </a:ext>
            </a:extLst>
          </p:cNvPr>
          <p:cNvSpPr/>
          <p:nvPr/>
        </p:nvSpPr>
        <p:spPr>
          <a:xfrm>
            <a:off x="8290248" y="612"/>
            <a:ext cx="1987418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常用框架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81C22C0-C116-4EC0-B151-58E86159C44F}"/>
              </a:ext>
            </a:extLst>
          </p:cNvPr>
          <p:cNvSpPr/>
          <p:nvPr/>
        </p:nvSpPr>
        <p:spPr>
          <a:xfrm>
            <a:off x="10277666" y="3035"/>
            <a:ext cx="191433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代表方法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F7DD950-6F8B-4232-86E6-D3C90BAA22FD}"/>
              </a:ext>
            </a:extLst>
          </p:cNvPr>
          <p:cNvGrpSpPr/>
          <p:nvPr/>
        </p:nvGrpSpPr>
        <p:grpSpPr>
          <a:xfrm>
            <a:off x="816057" y="2663225"/>
            <a:ext cx="7453960" cy="923330"/>
            <a:chOff x="704850" y="1520309"/>
            <a:chExt cx="7453960" cy="92333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0677EA79-762C-4AEF-85D5-6BCCD25642AF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06D98EA-51C5-4A3A-A318-8E5214DC0E02}"/>
                </a:ext>
              </a:extLst>
            </p:cNvPr>
            <p:cNvSpPr/>
            <p:nvPr/>
          </p:nvSpPr>
          <p:spPr>
            <a:xfrm>
              <a:off x="1127942" y="1520309"/>
              <a:ext cx="703086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KLT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为代表的光流法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要求相机运动量较小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2870496-EE2A-48AA-8FC0-5283E09E1E75}"/>
              </a:ext>
            </a:extLst>
          </p:cNvPr>
          <p:cNvGrpSpPr/>
          <p:nvPr/>
        </p:nvGrpSpPr>
        <p:grpSpPr>
          <a:xfrm>
            <a:off x="816057" y="4088830"/>
            <a:ext cx="7453960" cy="923330"/>
            <a:chOff x="704850" y="1520309"/>
            <a:chExt cx="7453960" cy="92333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818B5DB-65E2-4169-8BFF-1FAADDDEA7A2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DEBD26D-19BA-46B2-BA57-B4208348C8B8}"/>
                </a:ext>
              </a:extLst>
            </p:cNvPr>
            <p:cNvSpPr/>
            <p:nvPr/>
          </p:nvSpPr>
          <p:spPr>
            <a:xfrm>
              <a:off x="1127942" y="1520309"/>
              <a:ext cx="703086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SIFT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SURF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代表的特征点法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适合大运动情况下的匹配，速度慢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D608DCC-D014-4093-A610-AA47EACCC902}"/>
              </a:ext>
            </a:extLst>
          </p:cNvPr>
          <p:cNvGrpSpPr/>
          <p:nvPr/>
        </p:nvGrpSpPr>
        <p:grpSpPr>
          <a:xfrm>
            <a:off x="816057" y="1237620"/>
            <a:ext cx="7453960" cy="923330"/>
            <a:chOff x="704850" y="1520309"/>
            <a:chExt cx="7453960" cy="92333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1188128-E26E-446F-92AC-54B0E6D9E213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EBAD035-801F-44C2-9DCC-9FDEC6656762}"/>
                </a:ext>
              </a:extLst>
            </p:cNvPr>
            <p:cNvSpPr/>
            <p:nvPr/>
          </p:nvSpPr>
          <p:spPr>
            <a:xfrm>
              <a:off x="1127942" y="1520309"/>
              <a:ext cx="703086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模板匹配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直接尝试在目标图像中寻找给定的图像块，早期的处理办法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77B67BA-0653-482C-9E5D-7B7C5FD89A2C}"/>
              </a:ext>
            </a:extLst>
          </p:cNvPr>
          <p:cNvGrpSpPr/>
          <p:nvPr/>
        </p:nvGrpSpPr>
        <p:grpSpPr>
          <a:xfrm>
            <a:off x="816057" y="5514436"/>
            <a:ext cx="8843332" cy="369332"/>
            <a:chOff x="704850" y="1520309"/>
            <a:chExt cx="8843332" cy="369332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72D2587-CEEC-489C-9FB2-662B73A25C92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841E701-1160-45ED-A40B-7B95750FBF0B}"/>
                </a:ext>
              </a:extLst>
            </p:cNvPr>
            <p:cNvSpPr/>
            <p:nvPr/>
          </p:nvSpPr>
          <p:spPr>
            <a:xfrm>
              <a:off x="1127942" y="1520309"/>
              <a:ext cx="84202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进一步：如果相机的运动非常大，帧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帧间的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Overlapping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部分非常少？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0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DE2BD6A7-29A8-4D09-AE48-698D507286B4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6096000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6096000" y="-1"/>
            <a:ext cx="6096000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内容概览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603402C-B018-4C8B-A8CE-8C5D972DFCFE}"/>
              </a:ext>
            </a:extLst>
          </p:cNvPr>
          <p:cNvGrpSpPr/>
          <p:nvPr/>
        </p:nvGrpSpPr>
        <p:grpSpPr>
          <a:xfrm>
            <a:off x="1074577" y="1363794"/>
            <a:ext cx="9907748" cy="461665"/>
            <a:chOff x="1074577" y="1876978"/>
            <a:chExt cx="9907748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E1E145B-242B-45AC-B58E-20B1DF9B6E0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RGB-D SLAM</a:t>
              </a: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2823FEF-1442-4B3B-AF3B-7F8E6ACD3339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B45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805458D-19BF-4C2D-A18A-D43C550619F4}"/>
              </a:ext>
            </a:extLst>
          </p:cNvPr>
          <p:cNvGrpSpPr/>
          <p:nvPr/>
        </p:nvGrpSpPr>
        <p:grpSpPr>
          <a:xfrm>
            <a:off x="1074577" y="2212250"/>
            <a:ext cx="9907748" cy="461665"/>
            <a:chOff x="1074577" y="1876978"/>
            <a:chExt cx="9907748" cy="46166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6655A0-FAFD-40BA-9AB5-3818E35DFBE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运动恢复结构（</a:t>
              </a:r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SfM</a:t>
              </a: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4B6950E-32B5-496F-9909-C8B14659A522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B45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DF3037E-2C1B-43BE-BD5C-7B0C0BB63AFE}"/>
              </a:ext>
            </a:extLst>
          </p:cNvPr>
          <p:cNvGrpSpPr/>
          <p:nvPr/>
        </p:nvGrpSpPr>
        <p:grpSpPr>
          <a:xfrm>
            <a:off x="1074577" y="3060706"/>
            <a:ext cx="9907748" cy="461665"/>
            <a:chOff x="1074577" y="1876978"/>
            <a:chExt cx="9907748" cy="46166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4D0F632-6209-41B0-A73A-4704DEFE005F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基于图像的三维建模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97803B2-99E9-475E-8F6B-15E9C6A8A376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B45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303DAA3-701B-4553-B61E-EED7884E8D85}"/>
              </a:ext>
            </a:extLst>
          </p:cNvPr>
          <p:cNvGrpSpPr/>
          <p:nvPr/>
        </p:nvGrpSpPr>
        <p:grpSpPr>
          <a:xfrm>
            <a:off x="1074577" y="3909162"/>
            <a:ext cx="9907748" cy="461665"/>
            <a:chOff x="1074577" y="1876978"/>
            <a:chExt cx="9907748" cy="46166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6E51A40-23F4-4635-9C86-ECF90B40AC67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无人机平台的选择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4AEF13A-620C-4550-BB17-E96B1552434F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B45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A3A87A7-F9C2-47D2-B6D2-A49F6E0BE890}"/>
              </a:ext>
            </a:extLst>
          </p:cNvPr>
          <p:cNvGrpSpPr/>
          <p:nvPr/>
        </p:nvGrpSpPr>
        <p:grpSpPr>
          <a:xfrm>
            <a:off x="1074577" y="4757619"/>
            <a:ext cx="9907748" cy="461665"/>
            <a:chOff x="1074577" y="1876978"/>
            <a:chExt cx="9907748" cy="46166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E68C6A1-0DCA-47E5-AB94-932D650F2702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我自己的心得体会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E92F80A-39E0-4A18-A289-88E15AB7B778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B45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448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运动结构恢复（</a:t>
            </a:r>
            <a:r>
              <a:rPr lang="en-US" altLang="zh-CN" sz="1600"/>
              <a:t>SfM</a:t>
            </a:r>
            <a:r>
              <a:rPr lang="zh-CN" altLang="en-US" sz="160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84784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基本流程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960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Non-Consecutive Feature Tracking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6A7ACC5-CB62-49CF-B8AD-E045F12E2B59}"/>
              </a:ext>
            </a:extLst>
          </p:cNvPr>
          <p:cNvSpPr/>
          <p:nvPr/>
        </p:nvSpPr>
        <p:spPr>
          <a:xfrm>
            <a:off x="4338736" y="2285"/>
            <a:ext cx="198741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特征跟踪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A8A7C4-0CF0-4E86-BBFB-9B228AEAC069}"/>
              </a:ext>
            </a:extLst>
          </p:cNvPr>
          <p:cNvSpPr/>
          <p:nvPr/>
        </p:nvSpPr>
        <p:spPr>
          <a:xfrm>
            <a:off x="6302830" y="598"/>
            <a:ext cx="1987418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跨帧跟踪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62B0BE-04B9-441B-927F-FA36C00AA956}"/>
              </a:ext>
            </a:extLst>
          </p:cNvPr>
          <p:cNvSpPr/>
          <p:nvPr/>
        </p:nvSpPr>
        <p:spPr>
          <a:xfrm>
            <a:off x="8290248" y="612"/>
            <a:ext cx="1987418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常用框架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81C22C0-C116-4EC0-B151-58E86159C44F}"/>
              </a:ext>
            </a:extLst>
          </p:cNvPr>
          <p:cNvSpPr/>
          <p:nvPr/>
        </p:nvSpPr>
        <p:spPr>
          <a:xfrm>
            <a:off x="10277666" y="3035"/>
            <a:ext cx="191433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代表方法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C79BBC-A699-42D3-8070-403E7511F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334"/>
            <a:ext cx="12192000" cy="1577685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B92F2506-7B02-42F6-BA14-325F22609EDF}"/>
              </a:ext>
            </a:extLst>
          </p:cNvPr>
          <p:cNvGrpSpPr/>
          <p:nvPr/>
        </p:nvGrpSpPr>
        <p:grpSpPr>
          <a:xfrm>
            <a:off x="836288" y="879431"/>
            <a:ext cx="7453960" cy="369332"/>
            <a:chOff x="704850" y="1520309"/>
            <a:chExt cx="7453960" cy="36933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85BC753-5C51-4FD5-B5B4-8039FB1F7327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26738AE-D18F-4187-AA99-AC5F1F00A845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问题描述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07850F-D112-4045-8F37-FAB2444626B9}"/>
              </a:ext>
            </a:extLst>
          </p:cNvPr>
          <p:cNvGrpSpPr/>
          <p:nvPr/>
        </p:nvGrpSpPr>
        <p:grpSpPr>
          <a:xfrm>
            <a:off x="836288" y="2877581"/>
            <a:ext cx="7453960" cy="369332"/>
            <a:chOff x="704850" y="1520309"/>
            <a:chExt cx="7453960" cy="369332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7979DF9A-9F72-4AB3-A5BC-EE73FCA63D20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5049382-9A70-44EF-847D-9BD993062952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技术路线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9C54EDB-B1E5-4278-A9B8-2F47BF84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673" y="2879341"/>
            <a:ext cx="540045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12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运动结构恢复（</a:t>
            </a:r>
            <a:r>
              <a:rPr lang="en-US" altLang="zh-CN" sz="1600"/>
              <a:t>SfM</a:t>
            </a:r>
            <a:r>
              <a:rPr lang="zh-CN" altLang="en-US" sz="160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84784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基本流程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960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Non-Consecutive Feature Tracking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6A7ACC5-CB62-49CF-B8AD-E045F12E2B59}"/>
              </a:ext>
            </a:extLst>
          </p:cNvPr>
          <p:cNvSpPr/>
          <p:nvPr/>
        </p:nvSpPr>
        <p:spPr>
          <a:xfrm>
            <a:off x="4338736" y="2285"/>
            <a:ext cx="198741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特征跟踪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A8A7C4-0CF0-4E86-BBFB-9B228AEAC069}"/>
              </a:ext>
            </a:extLst>
          </p:cNvPr>
          <p:cNvSpPr/>
          <p:nvPr/>
        </p:nvSpPr>
        <p:spPr>
          <a:xfrm>
            <a:off x="6302830" y="598"/>
            <a:ext cx="1987418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跨帧跟踪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62B0BE-04B9-441B-927F-FA36C00AA956}"/>
              </a:ext>
            </a:extLst>
          </p:cNvPr>
          <p:cNvSpPr/>
          <p:nvPr/>
        </p:nvSpPr>
        <p:spPr>
          <a:xfrm>
            <a:off x="8290248" y="612"/>
            <a:ext cx="1987418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常用框架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81C22C0-C116-4EC0-B151-58E86159C44F}"/>
              </a:ext>
            </a:extLst>
          </p:cNvPr>
          <p:cNvSpPr/>
          <p:nvPr/>
        </p:nvSpPr>
        <p:spPr>
          <a:xfrm>
            <a:off x="10277666" y="3035"/>
            <a:ext cx="191433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代表方法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92F2506-7B02-42F6-BA14-325F22609EDF}"/>
              </a:ext>
            </a:extLst>
          </p:cNvPr>
          <p:cNvGrpSpPr/>
          <p:nvPr/>
        </p:nvGrpSpPr>
        <p:grpSpPr>
          <a:xfrm>
            <a:off x="836288" y="945935"/>
            <a:ext cx="7453960" cy="923330"/>
            <a:chOff x="704850" y="1520309"/>
            <a:chExt cx="7453960" cy="923330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85BC753-5C51-4FD5-B5B4-8039FB1F7327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26738AE-D18F-4187-AA99-AC5F1F00A845}"/>
                </a:ext>
              </a:extLst>
            </p:cNvPr>
            <p:cNvSpPr/>
            <p:nvPr/>
          </p:nvSpPr>
          <p:spPr>
            <a:xfrm>
              <a:off x="1127942" y="1520309"/>
              <a:ext cx="703086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First-Pass Matching</a:t>
              </a:r>
            </a:p>
            <a:p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- </a:t>
              </a: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首先在连续帧间提取</a:t>
              </a:r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SIFT</a:t>
              </a: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特征点、进行基于描述子的匹配</a:t>
              </a:r>
              <a:endPara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07850F-D112-4045-8F37-FAB2444626B9}"/>
              </a:ext>
            </a:extLst>
          </p:cNvPr>
          <p:cNvGrpSpPr/>
          <p:nvPr/>
        </p:nvGrpSpPr>
        <p:grpSpPr>
          <a:xfrm>
            <a:off x="836288" y="2147577"/>
            <a:ext cx="7453960" cy="1200329"/>
            <a:chOff x="704850" y="1520309"/>
            <a:chExt cx="7453960" cy="1200329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7979DF9A-9F72-4AB3-A5BC-EE73FCA63D20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5049382-9A70-44EF-847D-9BD993062952}"/>
                </a:ext>
              </a:extLst>
            </p:cNvPr>
            <p:cNvSpPr/>
            <p:nvPr/>
          </p:nvSpPr>
          <p:spPr>
            <a:xfrm>
              <a:off x="1127942" y="1520309"/>
              <a:ext cx="703086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Second-Pass Matching</a:t>
              </a:r>
            </a:p>
            <a:p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- </a:t>
              </a: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帧间使用</a:t>
              </a:r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Ransac</a:t>
              </a: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得到四个评分最高的平面和单应</a:t>
              </a:r>
              <a:endPara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- </a:t>
              </a: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极线计算</a:t>
              </a:r>
              <a:endPara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B25B4A0-293A-4EAA-BDAF-2E32519714ED}"/>
              </a:ext>
            </a:extLst>
          </p:cNvPr>
          <p:cNvGrpSpPr/>
          <p:nvPr/>
        </p:nvGrpSpPr>
        <p:grpSpPr>
          <a:xfrm>
            <a:off x="8466955" y="873650"/>
            <a:ext cx="3125740" cy="2277382"/>
            <a:chOff x="8409703" y="1056091"/>
            <a:chExt cx="3125740" cy="227738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D3E6529-247A-4909-9AE8-8DD21B784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9703" y="1056091"/>
              <a:ext cx="1500666" cy="226937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28ED014-38FC-486D-8F85-AB0C37757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9825" y="1064097"/>
              <a:ext cx="1505618" cy="2269376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0848D8A2-92D3-4F1D-BC0F-BE00759CC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079" y="3495848"/>
            <a:ext cx="5080418" cy="26949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7DFC80D-80BE-4D81-A3E1-A1C062164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60" y="3731932"/>
            <a:ext cx="6317809" cy="233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87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运动结构恢复（</a:t>
            </a:r>
            <a:r>
              <a:rPr lang="en-US" altLang="zh-CN" sz="1600"/>
              <a:t>SfM</a:t>
            </a:r>
            <a:r>
              <a:rPr lang="zh-CN" altLang="en-US" sz="160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84784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基本流程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960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Non-Consecutive Feature Tracking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6A7ACC5-CB62-49CF-B8AD-E045F12E2B59}"/>
              </a:ext>
            </a:extLst>
          </p:cNvPr>
          <p:cNvSpPr/>
          <p:nvPr/>
        </p:nvSpPr>
        <p:spPr>
          <a:xfrm>
            <a:off x="4338736" y="2285"/>
            <a:ext cx="198741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特征跟踪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A8A7C4-0CF0-4E86-BBFB-9B228AEAC069}"/>
              </a:ext>
            </a:extLst>
          </p:cNvPr>
          <p:cNvSpPr/>
          <p:nvPr/>
        </p:nvSpPr>
        <p:spPr>
          <a:xfrm>
            <a:off x="6302830" y="598"/>
            <a:ext cx="1987418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跨帧跟踪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62B0BE-04B9-441B-927F-FA36C00AA956}"/>
              </a:ext>
            </a:extLst>
          </p:cNvPr>
          <p:cNvSpPr/>
          <p:nvPr/>
        </p:nvSpPr>
        <p:spPr>
          <a:xfrm>
            <a:off x="8290248" y="612"/>
            <a:ext cx="1987418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常用框架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81C22C0-C116-4EC0-B151-58E86159C44F}"/>
              </a:ext>
            </a:extLst>
          </p:cNvPr>
          <p:cNvSpPr/>
          <p:nvPr/>
        </p:nvSpPr>
        <p:spPr>
          <a:xfrm>
            <a:off x="10277666" y="3035"/>
            <a:ext cx="191433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代表方法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92F2506-7B02-42F6-BA14-325F22609EDF}"/>
              </a:ext>
            </a:extLst>
          </p:cNvPr>
          <p:cNvGrpSpPr/>
          <p:nvPr/>
        </p:nvGrpSpPr>
        <p:grpSpPr>
          <a:xfrm>
            <a:off x="836288" y="945935"/>
            <a:ext cx="10146036" cy="1477328"/>
            <a:chOff x="704850" y="1520309"/>
            <a:chExt cx="10146036" cy="1477328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85BC753-5C51-4FD5-B5B4-8039FB1F7327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826738AE-D18F-4187-AA99-AC5F1F00A845}"/>
                    </a:ext>
                  </a:extLst>
                </p:cNvPr>
                <p:cNvSpPr/>
                <p:nvPr/>
              </p:nvSpPr>
              <p:spPr>
                <a:xfrm>
                  <a:off x="1127941" y="1520309"/>
                  <a:ext cx="9722945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Guided Matching</a:t>
                  </a:r>
                </a:p>
                <a:p>
                  <a:endPara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285750" indent="-285750">
                    <a:buFontTx/>
                    <a:buChar char="-"/>
                  </a:pPr>
                  <a:r>
                    <a:rPr lang="zh-CN" altLang="en-US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最佳的匹配点应该能够使得匹配点距离单应对应点和对应极线最短</a:t>
                  </a:r>
                  <a:endParaRPr lang="en-US" altLang="zh-CN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  <a:p>
                  <a:pPr marL="285750" indent="-285750">
                    <a:buFontTx/>
                    <a:buChar char="-"/>
                  </a:pPr>
                  <a:r>
                    <a:rPr lang="zh-CN" altLang="en-US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距离均小于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𝑟</m:t>
                      </m:r>
                    </m:oMath>
                  </a14:m>
                  <a:r>
                    <a:rPr lang="zh-CN" altLang="en-US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时才能够认为这个点可能是可靠的匹配点（下图）</a:t>
                  </a:r>
                  <a:endParaRPr lang="en-US" altLang="zh-CN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  <a:p>
                  <a:pPr marL="285750" indent="-285750">
                    <a:buFontTx/>
                    <a:buChar char="-"/>
                  </a:pPr>
                  <a:r>
                    <a:rPr lang="zh-CN" altLang="en-US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有些细节还不是很清楚，如有需要了解还需要参考其原始论文</a:t>
                  </a:r>
                  <a:endParaRPr lang="en-US" altLang="zh-CN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826738AE-D18F-4187-AA99-AC5F1F00A8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41" y="1520309"/>
                  <a:ext cx="9722945" cy="1477328"/>
                </a:xfrm>
                <a:prstGeom prst="rect">
                  <a:avLst/>
                </a:prstGeom>
                <a:blipFill>
                  <a:blip r:embed="rId2"/>
                  <a:stretch>
                    <a:fillRect l="-627" t="-2058" b="-65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5F113C0-F831-48CC-8558-996F19BA7091}"/>
              </a:ext>
            </a:extLst>
          </p:cNvPr>
          <p:cNvGrpSpPr/>
          <p:nvPr/>
        </p:nvGrpSpPr>
        <p:grpSpPr>
          <a:xfrm>
            <a:off x="820260" y="2762530"/>
            <a:ext cx="10297338" cy="1037732"/>
            <a:chOff x="820260" y="2482600"/>
            <a:chExt cx="10297338" cy="1037732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897FFA6-A855-405F-B2FE-E6CD199C520D}"/>
                </a:ext>
              </a:extLst>
            </p:cNvPr>
            <p:cNvGrpSpPr/>
            <p:nvPr/>
          </p:nvGrpSpPr>
          <p:grpSpPr>
            <a:xfrm>
              <a:off x="820260" y="2482600"/>
              <a:ext cx="10203627" cy="668400"/>
              <a:chOff x="211374" y="2605043"/>
              <a:chExt cx="10203627" cy="668400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EE013F23-1B9E-4F03-A099-3E64BFBE6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374" y="2605043"/>
                <a:ext cx="5333561" cy="6684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3A6A809-6370-41C0-84BF-C1D3D1270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4935" y="2676874"/>
                <a:ext cx="4870066" cy="458234"/>
              </a:xfrm>
              <a:prstGeom prst="rect">
                <a:avLst/>
              </a:prstGeom>
            </p:spPr>
          </p:pic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8990DA-731B-4E3D-BD79-E84B776578D0}"/>
                </a:ext>
              </a:extLst>
            </p:cNvPr>
            <p:cNvSpPr/>
            <p:nvPr/>
          </p:nvSpPr>
          <p:spPr>
            <a:xfrm>
              <a:off x="2643447" y="2554431"/>
              <a:ext cx="3200400" cy="388274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CA8D3ED-3400-4508-B0B7-B943CE81D774}"/>
                </a:ext>
              </a:extLst>
            </p:cNvPr>
            <p:cNvSpPr/>
            <p:nvPr/>
          </p:nvSpPr>
          <p:spPr>
            <a:xfrm>
              <a:off x="3595143" y="3117272"/>
              <a:ext cx="10981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光度误差</a:t>
              </a:r>
              <a:endPara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402BDB7-E0EE-4EB9-ABCD-C9E9BA92B3DC}"/>
                </a:ext>
              </a:extLst>
            </p:cNvPr>
            <p:cNvSpPr/>
            <p:nvPr/>
          </p:nvSpPr>
          <p:spPr>
            <a:xfrm>
              <a:off x="6280818" y="2554431"/>
              <a:ext cx="2545941" cy="388274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8512465-E26F-4506-8AC4-04A51B17A52C}"/>
                </a:ext>
              </a:extLst>
            </p:cNvPr>
            <p:cNvSpPr/>
            <p:nvPr/>
          </p:nvSpPr>
          <p:spPr>
            <a:xfrm>
              <a:off x="6713856" y="3151000"/>
              <a:ext cx="16798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对极几何约束</a:t>
              </a:r>
              <a:endPara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FDD694C-2448-4674-9E03-ACD81F3B3807}"/>
                </a:ext>
              </a:extLst>
            </p:cNvPr>
            <p:cNvSpPr/>
            <p:nvPr/>
          </p:nvSpPr>
          <p:spPr>
            <a:xfrm>
              <a:off x="9437734" y="3151000"/>
              <a:ext cx="16798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单应约束</a:t>
              </a:r>
              <a:endPara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E03983B-F78B-4F1C-96F3-502C6996AD79}"/>
                </a:ext>
              </a:extLst>
            </p:cNvPr>
            <p:cNvSpPr/>
            <p:nvPr/>
          </p:nvSpPr>
          <p:spPr>
            <a:xfrm>
              <a:off x="9077326" y="2554430"/>
              <a:ext cx="1946561" cy="388274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CFC76AEF-8977-4419-B2E0-1F73E267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138" y="3870994"/>
            <a:ext cx="9210674" cy="260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57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运动结构恢复（</a:t>
            </a:r>
            <a:r>
              <a:rPr lang="en-US" altLang="zh-CN" sz="1600"/>
              <a:t>SfM</a:t>
            </a:r>
            <a:r>
              <a:rPr lang="zh-CN" altLang="en-US" sz="160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84784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基本流程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960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增量式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SfM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求解框架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6A7ACC5-CB62-49CF-B8AD-E045F12E2B59}"/>
              </a:ext>
            </a:extLst>
          </p:cNvPr>
          <p:cNvSpPr/>
          <p:nvPr/>
        </p:nvSpPr>
        <p:spPr>
          <a:xfrm>
            <a:off x="4338736" y="2285"/>
            <a:ext cx="198741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特征跟踪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A8A7C4-0CF0-4E86-BBFB-9B228AEAC069}"/>
              </a:ext>
            </a:extLst>
          </p:cNvPr>
          <p:cNvSpPr/>
          <p:nvPr/>
        </p:nvSpPr>
        <p:spPr>
          <a:xfrm>
            <a:off x="6302830" y="598"/>
            <a:ext cx="198741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跨帧跟踪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62B0BE-04B9-441B-927F-FA36C00AA956}"/>
              </a:ext>
            </a:extLst>
          </p:cNvPr>
          <p:cNvSpPr/>
          <p:nvPr/>
        </p:nvSpPr>
        <p:spPr>
          <a:xfrm>
            <a:off x="8290248" y="612"/>
            <a:ext cx="1987418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常用框架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81C22C0-C116-4EC0-B151-58E86159C44F}"/>
              </a:ext>
            </a:extLst>
          </p:cNvPr>
          <p:cNvSpPr/>
          <p:nvPr/>
        </p:nvSpPr>
        <p:spPr>
          <a:xfrm>
            <a:off x="10277666" y="3035"/>
            <a:ext cx="191433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代表方法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F49B34-EFFD-48B6-AB82-24B732612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3" y="891838"/>
            <a:ext cx="8728281" cy="4459173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C49BE4AC-C0F2-4520-9D87-7A1A55940165}"/>
              </a:ext>
            </a:extLst>
          </p:cNvPr>
          <p:cNvSpPr/>
          <p:nvPr/>
        </p:nvSpPr>
        <p:spPr>
          <a:xfrm>
            <a:off x="3806890" y="3834882"/>
            <a:ext cx="1586204" cy="10636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9B614C0-1621-49FE-AE1F-9471F8CAAD3B}"/>
              </a:ext>
            </a:extLst>
          </p:cNvPr>
          <p:cNvCxnSpPr/>
          <p:nvPr/>
        </p:nvCxnSpPr>
        <p:spPr>
          <a:xfrm>
            <a:off x="4945224" y="4898571"/>
            <a:ext cx="606490" cy="81176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F1EBECA7-7D2F-4456-8DF9-1437BBF5DB62}"/>
              </a:ext>
            </a:extLst>
          </p:cNvPr>
          <p:cNvSpPr/>
          <p:nvPr/>
        </p:nvSpPr>
        <p:spPr>
          <a:xfrm>
            <a:off x="5161132" y="5863335"/>
            <a:ext cx="1165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9185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运动结构恢复（</a:t>
            </a:r>
            <a:r>
              <a:rPr lang="en-US" altLang="zh-CN" sz="1600"/>
              <a:t>SfM</a:t>
            </a:r>
            <a:r>
              <a:rPr lang="zh-CN" altLang="en-US" sz="160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84784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基本流程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960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增量式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SfM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求解框架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6A7ACC5-CB62-49CF-B8AD-E045F12E2B59}"/>
              </a:ext>
            </a:extLst>
          </p:cNvPr>
          <p:cNvSpPr/>
          <p:nvPr/>
        </p:nvSpPr>
        <p:spPr>
          <a:xfrm>
            <a:off x="4338736" y="2285"/>
            <a:ext cx="198741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特征跟踪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A8A7C4-0CF0-4E86-BBFB-9B228AEAC069}"/>
              </a:ext>
            </a:extLst>
          </p:cNvPr>
          <p:cNvSpPr/>
          <p:nvPr/>
        </p:nvSpPr>
        <p:spPr>
          <a:xfrm>
            <a:off x="6302830" y="598"/>
            <a:ext cx="198741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跨帧跟踪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62B0BE-04B9-441B-927F-FA36C00AA956}"/>
              </a:ext>
            </a:extLst>
          </p:cNvPr>
          <p:cNvSpPr/>
          <p:nvPr/>
        </p:nvSpPr>
        <p:spPr>
          <a:xfrm>
            <a:off x="8290248" y="612"/>
            <a:ext cx="1987418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常用框架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81C22C0-C116-4EC0-B151-58E86159C44F}"/>
              </a:ext>
            </a:extLst>
          </p:cNvPr>
          <p:cNvSpPr/>
          <p:nvPr/>
        </p:nvSpPr>
        <p:spPr>
          <a:xfrm>
            <a:off x="10277666" y="3035"/>
            <a:ext cx="191433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代表方法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570444-7AFB-45B8-8F0C-2814F248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783" y="1260007"/>
            <a:ext cx="7530434" cy="487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运动结构恢复（</a:t>
            </a:r>
            <a:r>
              <a:rPr lang="en-US" altLang="zh-CN" sz="1600"/>
              <a:t>SfM</a:t>
            </a:r>
            <a:r>
              <a:rPr lang="zh-CN" altLang="en-US" sz="160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84784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基本流程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960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特征点空间坐标和相机位姿求解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6A7ACC5-CB62-49CF-B8AD-E045F12E2B59}"/>
              </a:ext>
            </a:extLst>
          </p:cNvPr>
          <p:cNvSpPr/>
          <p:nvPr/>
        </p:nvSpPr>
        <p:spPr>
          <a:xfrm>
            <a:off x="4338736" y="2285"/>
            <a:ext cx="198741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特征跟踪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A8A7C4-0CF0-4E86-BBFB-9B228AEAC069}"/>
              </a:ext>
            </a:extLst>
          </p:cNvPr>
          <p:cNvSpPr/>
          <p:nvPr/>
        </p:nvSpPr>
        <p:spPr>
          <a:xfrm>
            <a:off x="6302830" y="598"/>
            <a:ext cx="198741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跨帧跟踪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62B0BE-04B9-441B-927F-FA36C00AA956}"/>
              </a:ext>
            </a:extLst>
          </p:cNvPr>
          <p:cNvSpPr/>
          <p:nvPr/>
        </p:nvSpPr>
        <p:spPr>
          <a:xfrm>
            <a:off x="8290248" y="612"/>
            <a:ext cx="1987418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常用框架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81C22C0-C116-4EC0-B151-58E86159C44F}"/>
              </a:ext>
            </a:extLst>
          </p:cNvPr>
          <p:cNvSpPr/>
          <p:nvPr/>
        </p:nvSpPr>
        <p:spPr>
          <a:xfrm>
            <a:off x="10277666" y="3035"/>
            <a:ext cx="191433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代表方法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5FF758C-13D7-4D3F-9F23-4DCA626B7052}"/>
              </a:ext>
            </a:extLst>
          </p:cNvPr>
          <p:cNvGrpSpPr/>
          <p:nvPr/>
        </p:nvGrpSpPr>
        <p:grpSpPr>
          <a:xfrm>
            <a:off x="836288" y="945935"/>
            <a:ext cx="10146036" cy="369332"/>
            <a:chOff x="704850" y="1520309"/>
            <a:chExt cx="10146036" cy="369332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3CEECFE-0A16-44CD-A59A-9D3C5DE6FDE3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B6C235D-2A8F-4F5C-A6F3-48D35AD36916}"/>
                </a:ext>
              </a:extLst>
            </p:cNvPr>
            <p:cNvSpPr/>
            <p:nvPr/>
          </p:nvSpPr>
          <p:spPr>
            <a:xfrm>
              <a:off x="1127941" y="1520309"/>
              <a:ext cx="97229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特征点空间坐标求取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三角化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AA9C072-6405-4C1D-B806-9A8669F74EC5}"/>
              </a:ext>
            </a:extLst>
          </p:cNvPr>
          <p:cNvGrpSpPr/>
          <p:nvPr/>
        </p:nvGrpSpPr>
        <p:grpSpPr>
          <a:xfrm>
            <a:off x="4641104" y="1410358"/>
            <a:ext cx="2909791" cy="1963450"/>
            <a:chOff x="3234095" y="1457571"/>
            <a:chExt cx="5843231" cy="394285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C719B99-3FE0-487B-9C9B-4D0EA16FE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095" y="1457571"/>
              <a:ext cx="5723809" cy="394285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5B62316-6987-41BB-BDCA-56AF64CF2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3040" y="4790904"/>
              <a:ext cx="914286" cy="609524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99D2C89-CBFA-49BE-B591-73D8EBB9B88B}"/>
              </a:ext>
            </a:extLst>
          </p:cNvPr>
          <p:cNvGrpSpPr/>
          <p:nvPr/>
        </p:nvGrpSpPr>
        <p:grpSpPr>
          <a:xfrm>
            <a:off x="956308" y="3484189"/>
            <a:ext cx="10146036" cy="369332"/>
            <a:chOff x="704850" y="1520309"/>
            <a:chExt cx="10146036" cy="369332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03BEA09-1EAB-4661-8777-1219D67C4693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6BAB913-3E9F-4425-9D83-573ECE838349}"/>
                </a:ext>
              </a:extLst>
            </p:cNvPr>
            <p:cNvSpPr/>
            <p:nvPr/>
          </p:nvSpPr>
          <p:spPr>
            <a:xfrm>
              <a:off x="1127941" y="1520309"/>
              <a:ext cx="97229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相机位姿求取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——QR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分解投影矩阵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86CBB3BE-97AD-471C-B4DC-4DEB4924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83" y="4129605"/>
            <a:ext cx="3944646" cy="7455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CB04134-304E-420A-9B2B-F845DF91F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67" y="4204172"/>
            <a:ext cx="4171242" cy="538869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CFAC3F8-2E3D-456E-85E8-A31426141E73}"/>
              </a:ext>
            </a:extLst>
          </p:cNvPr>
          <p:cNvCxnSpPr/>
          <p:nvPr/>
        </p:nvCxnSpPr>
        <p:spPr>
          <a:xfrm>
            <a:off x="4510429" y="4474380"/>
            <a:ext cx="1902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DF0C083B-C850-41B9-BF43-91E147C2CBA8}"/>
              </a:ext>
            </a:extLst>
          </p:cNvPr>
          <p:cNvSpPr/>
          <p:nvPr/>
        </p:nvSpPr>
        <p:spPr>
          <a:xfrm>
            <a:off x="4641105" y="4183251"/>
            <a:ext cx="1661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2A45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优化得到投影矩阵</a:t>
            </a:r>
            <a:endParaRPr lang="en-US" altLang="zh-CN" sz="1400">
              <a:solidFill>
                <a:srgbClr val="2A458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45B37C6-4007-441B-AF10-4BC1A444BE73}"/>
              </a:ext>
            </a:extLst>
          </p:cNvPr>
          <p:cNvGrpSpPr/>
          <p:nvPr/>
        </p:nvGrpSpPr>
        <p:grpSpPr>
          <a:xfrm>
            <a:off x="7975851" y="4638482"/>
            <a:ext cx="1902135" cy="473310"/>
            <a:chOff x="7975851" y="4638482"/>
            <a:chExt cx="1902135" cy="473310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CF94BF4E-9106-4F36-B3B4-7AE251A541B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975851" y="5111792"/>
              <a:ext cx="19021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BD68C430-C985-4973-93F3-C818F99AE5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641331" y="4875137"/>
              <a:ext cx="47331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7845BFE3-DCBD-4AED-B3A7-94AD8FB1282B}"/>
              </a:ext>
            </a:extLst>
          </p:cNvPr>
          <p:cNvSpPr/>
          <p:nvPr/>
        </p:nvSpPr>
        <p:spPr>
          <a:xfrm>
            <a:off x="5461496" y="4974931"/>
            <a:ext cx="30048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2A45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QR</a:t>
            </a:r>
            <a:r>
              <a:rPr lang="zh-CN" altLang="en-US" sz="1400">
                <a:solidFill>
                  <a:srgbClr val="2A45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分解</a:t>
            </a:r>
            <a:r>
              <a:rPr lang="en-US" altLang="zh-CN" sz="1400">
                <a:solidFill>
                  <a:srgbClr val="2A45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</a:t>
            </a:r>
            <a:r>
              <a:rPr lang="zh-CN" altLang="en-US" sz="1400">
                <a:solidFill>
                  <a:srgbClr val="2A45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得到内参</a:t>
            </a:r>
            <a:r>
              <a:rPr lang="en-US" altLang="zh-CN" sz="1400">
                <a:solidFill>
                  <a:srgbClr val="2A45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</a:t>
            </a:r>
            <a:r>
              <a:rPr lang="zh-CN" altLang="en-US" sz="1400">
                <a:solidFill>
                  <a:srgbClr val="2A45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和旋转</a:t>
            </a:r>
            <a:r>
              <a:rPr lang="en-US" altLang="zh-CN" sz="1400">
                <a:solidFill>
                  <a:srgbClr val="2A45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9D43E87-A48B-40C7-80EB-D25AFA7A7B7B}"/>
              </a:ext>
            </a:extLst>
          </p:cNvPr>
          <p:cNvGrpSpPr/>
          <p:nvPr/>
        </p:nvGrpSpPr>
        <p:grpSpPr>
          <a:xfrm>
            <a:off x="4198788" y="4649636"/>
            <a:ext cx="6169666" cy="1126009"/>
            <a:chOff x="7975851" y="4638482"/>
            <a:chExt cx="1902135" cy="473310"/>
          </a:xfrm>
        </p:grpSpPr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92191A3D-4525-4295-8F4A-E474B8C1D23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975851" y="5111792"/>
              <a:ext cx="19021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FC41B395-58FA-45E8-95F2-1E6A12CE668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641331" y="4875137"/>
              <a:ext cx="47331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22E5FC5-DC2C-4888-B904-61DA9E6E4C74}"/>
              </a:ext>
            </a:extLst>
          </p:cNvPr>
          <p:cNvCxnSpPr>
            <a:cxnSpLocks/>
          </p:cNvCxnSpPr>
          <p:nvPr/>
        </p:nvCxnSpPr>
        <p:spPr>
          <a:xfrm rot="16200000">
            <a:off x="6500025" y="5538990"/>
            <a:ext cx="47331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87984013-C370-4F88-9760-112583B506AB}"/>
              </a:ext>
            </a:extLst>
          </p:cNvPr>
          <p:cNvSpPr/>
          <p:nvPr/>
        </p:nvSpPr>
        <p:spPr>
          <a:xfrm>
            <a:off x="3608135" y="5621756"/>
            <a:ext cx="6908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2A45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得到</a:t>
            </a:r>
            <a:r>
              <a:rPr lang="en-US" altLang="zh-CN" sz="1400">
                <a:solidFill>
                  <a:srgbClr val="2A45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767008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运动结构恢复（</a:t>
            </a:r>
            <a:r>
              <a:rPr lang="en-US" altLang="zh-CN" sz="1600"/>
              <a:t>SfM</a:t>
            </a:r>
            <a:r>
              <a:rPr lang="zh-CN" altLang="en-US" sz="160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84784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基本流程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960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精求解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6A7ACC5-CB62-49CF-B8AD-E045F12E2B59}"/>
              </a:ext>
            </a:extLst>
          </p:cNvPr>
          <p:cNvSpPr/>
          <p:nvPr/>
        </p:nvSpPr>
        <p:spPr>
          <a:xfrm>
            <a:off x="4338736" y="2285"/>
            <a:ext cx="198741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特征跟踪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A8A7C4-0CF0-4E86-BBFB-9B228AEAC069}"/>
              </a:ext>
            </a:extLst>
          </p:cNvPr>
          <p:cNvSpPr/>
          <p:nvPr/>
        </p:nvSpPr>
        <p:spPr>
          <a:xfrm>
            <a:off x="6302830" y="598"/>
            <a:ext cx="198741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跨帧跟踪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62B0BE-04B9-441B-927F-FA36C00AA956}"/>
              </a:ext>
            </a:extLst>
          </p:cNvPr>
          <p:cNvSpPr/>
          <p:nvPr/>
        </p:nvSpPr>
        <p:spPr>
          <a:xfrm>
            <a:off x="8290248" y="612"/>
            <a:ext cx="1987418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常用框架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81C22C0-C116-4EC0-B151-58E86159C44F}"/>
              </a:ext>
            </a:extLst>
          </p:cNvPr>
          <p:cNvSpPr/>
          <p:nvPr/>
        </p:nvSpPr>
        <p:spPr>
          <a:xfrm>
            <a:off x="10277666" y="3035"/>
            <a:ext cx="191433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代表方法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5FF758C-13D7-4D3F-9F23-4DCA626B7052}"/>
              </a:ext>
            </a:extLst>
          </p:cNvPr>
          <p:cNvGrpSpPr/>
          <p:nvPr/>
        </p:nvGrpSpPr>
        <p:grpSpPr>
          <a:xfrm>
            <a:off x="836288" y="945935"/>
            <a:ext cx="10146036" cy="369332"/>
            <a:chOff x="704850" y="1520309"/>
            <a:chExt cx="10146036" cy="369332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3CEECFE-0A16-44CD-A59A-9D3C5DE6FDE3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B6C235D-2A8F-4F5C-A6F3-48D35AD36916}"/>
                </a:ext>
              </a:extLst>
            </p:cNvPr>
            <p:cNvSpPr/>
            <p:nvPr/>
          </p:nvSpPr>
          <p:spPr>
            <a:xfrm>
              <a:off x="1127941" y="1520309"/>
              <a:ext cx="97229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BA!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3902C81-63C3-4BF3-9A6D-7D3DBCC3B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057" y="1315267"/>
            <a:ext cx="5714286" cy="1695238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F35267BA-F394-4AF6-99E6-B589DD965AE9}"/>
              </a:ext>
            </a:extLst>
          </p:cNvPr>
          <p:cNvSpPr/>
          <p:nvPr/>
        </p:nvSpPr>
        <p:spPr>
          <a:xfrm>
            <a:off x="3791965" y="2351842"/>
            <a:ext cx="1147665" cy="4851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DF7CADA-6455-4570-BD82-810AD9025110}"/>
              </a:ext>
            </a:extLst>
          </p:cNvPr>
          <p:cNvCxnSpPr/>
          <p:nvPr/>
        </p:nvCxnSpPr>
        <p:spPr>
          <a:xfrm>
            <a:off x="4352311" y="2874356"/>
            <a:ext cx="0" cy="858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BE36BF5-DBD0-46B5-A975-AF628592E210}"/>
                  </a:ext>
                </a:extLst>
              </p:cNvPr>
              <p:cNvSpPr/>
              <p:nvPr/>
            </p:nvSpPr>
            <p:spPr>
              <a:xfrm>
                <a:off x="1937609" y="3770094"/>
                <a:ext cx="521896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()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中</m:t>
                    </m:r>
                  </m:oMath>
                </a14:m>
                <a:r>
                  <a:rPr lang="zh-CN" altLang="en-US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可能还有对相机内参的优化</a:t>
                </a:r>
                <a:endPara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/>
                <a:r>
                  <a:rPr lang="zh-CN" altLang="en-US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优化内参的过程称为自标定（</a:t>
                </a:r>
                <a:r>
                  <a:rPr lang="en-US" altLang="zh-CN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Self-Calibration</a:t>
                </a:r>
                <a:r>
                  <a:rPr lang="zh-CN" altLang="en-US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）</a:t>
                </a:r>
                <a:endPara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BE36BF5-DBD0-46B5-A975-AF628592E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609" y="3770094"/>
                <a:ext cx="5218969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A3F5B5AF-4F20-4133-8003-1897BF1FE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832" y="4709347"/>
            <a:ext cx="5685714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52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运动结构恢复（</a:t>
            </a:r>
            <a:r>
              <a:rPr lang="en-US" altLang="zh-CN" sz="1600"/>
              <a:t>SfM</a:t>
            </a:r>
            <a:r>
              <a:rPr lang="zh-CN" altLang="en-US" sz="160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84784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基本流程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960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代表方法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6A7ACC5-CB62-49CF-B8AD-E045F12E2B59}"/>
              </a:ext>
            </a:extLst>
          </p:cNvPr>
          <p:cNvSpPr/>
          <p:nvPr/>
        </p:nvSpPr>
        <p:spPr>
          <a:xfrm>
            <a:off x="4338736" y="2285"/>
            <a:ext cx="198741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特征跟踪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A8A7C4-0CF0-4E86-BBFB-9B228AEAC069}"/>
              </a:ext>
            </a:extLst>
          </p:cNvPr>
          <p:cNvSpPr/>
          <p:nvPr/>
        </p:nvSpPr>
        <p:spPr>
          <a:xfrm>
            <a:off x="6302830" y="598"/>
            <a:ext cx="198741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跨帧跟踪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62B0BE-04B9-441B-927F-FA36C00AA956}"/>
              </a:ext>
            </a:extLst>
          </p:cNvPr>
          <p:cNvSpPr/>
          <p:nvPr/>
        </p:nvSpPr>
        <p:spPr>
          <a:xfrm>
            <a:off x="8290248" y="612"/>
            <a:ext cx="198741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常用框架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81C22C0-C116-4EC0-B151-58E86159C44F}"/>
              </a:ext>
            </a:extLst>
          </p:cNvPr>
          <p:cNvSpPr/>
          <p:nvPr/>
        </p:nvSpPr>
        <p:spPr>
          <a:xfrm>
            <a:off x="10277666" y="3035"/>
            <a:ext cx="1914334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代表方法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0CA50B-DDB3-4D40-A830-66CAF2423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8" y="1038811"/>
            <a:ext cx="5466800" cy="41119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A3F56C-4042-4287-81F2-A9BB02B02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490" y="1038811"/>
            <a:ext cx="6169286" cy="436124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6B361B0-AF17-4288-B9F0-1516ACFD4492}"/>
              </a:ext>
            </a:extLst>
          </p:cNvPr>
          <p:cNvSpPr txBox="1"/>
          <p:nvPr/>
        </p:nvSpPr>
        <p:spPr>
          <a:xfrm>
            <a:off x="4538126" y="5651026"/>
            <a:ext cx="3252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见后原理解释</a:t>
            </a:r>
          </a:p>
        </p:txBody>
      </p:sp>
    </p:spTree>
    <p:extLst>
      <p:ext uri="{BB962C8B-B14F-4D97-AF65-F5344CB8AC3E}">
        <p14:creationId xmlns:p14="http://schemas.microsoft.com/office/powerpoint/2010/main" val="3940203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1" y="-1"/>
            <a:ext cx="973804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内容概览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603402C-B018-4C8B-A8CE-8C5D972DFCFE}"/>
              </a:ext>
            </a:extLst>
          </p:cNvPr>
          <p:cNvGrpSpPr/>
          <p:nvPr/>
        </p:nvGrpSpPr>
        <p:grpSpPr>
          <a:xfrm>
            <a:off x="1074577" y="1363794"/>
            <a:ext cx="9907748" cy="461665"/>
            <a:chOff x="1074577" y="1876978"/>
            <a:chExt cx="9907748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E1E145B-242B-45AC-B58E-20B1DF9B6E0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RGB-D SLAM</a:t>
              </a:r>
              <a:endParaRPr lang="zh-CN" altLang="en-US" sz="24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2823FEF-1442-4B3B-AF3B-7F8E6ACD3339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805458D-19BF-4C2D-A18A-D43C550619F4}"/>
              </a:ext>
            </a:extLst>
          </p:cNvPr>
          <p:cNvGrpSpPr/>
          <p:nvPr/>
        </p:nvGrpSpPr>
        <p:grpSpPr>
          <a:xfrm>
            <a:off x="1074577" y="2212250"/>
            <a:ext cx="9907748" cy="461665"/>
            <a:chOff x="1074577" y="1876978"/>
            <a:chExt cx="9907748" cy="46166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6655A0-FAFD-40BA-9AB5-3818E35DFBE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运动恢复结构（</a:t>
              </a:r>
              <a:r>
                <a:rPr lang="en-US" altLang="zh-CN" sz="240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SfM</a:t>
              </a:r>
              <a:r>
                <a:rPr lang="zh-CN" altLang="en-US" sz="240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4B6950E-32B5-496F-9909-C8B14659A522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DF3037E-2C1B-43BE-BD5C-7B0C0BB63AFE}"/>
              </a:ext>
            </a:extLst>
          </p:cNvPr>
          <p:cNvGrpSpPr/>
          <p:nvPr/>
        </p:nvGrpSpPr>
        <p:grpSpPr>
          <a:xfrm>
            <a:off x="1074577" y="3060706"/>
            <a:ext cx="9907748" cy="461665"/>
            <a:chOff x="1074577" y="1876978"/>
            <a:chExt cx="9907748" cy="46166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4D0F632-6209-41B0-A73A-4704DEFE005F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基于图像的三维建模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97803B2-99E9-475E-8F6B-15E9C6A8A376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A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303DAA3-701B-4553-B61E-EED7884E8D85}"/>
              </a:ext>
            </a:extLst>
          </p:cNvPr>
          <p:cNvGrpSpPr/>
          <p:nvPr/>
        </p:nvGrpSpPr>
        <p:grpSpPr>
          <a:xfrm>
            <a:off x="1074577" y="3909162"/>
            <a:ext cx="9907748" cy="461665"/>
            <a:chOff x="1074577" y="1876978"/>
            <a:chExt cx="9907748" cy="46166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6E51A40-23F4-4635-9C86-ECF90B40AC67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无人机平台的选择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4AEF13A-620C-4550-BB17-E96B1552434F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A3A87A7-F9C2-47D2-B6D2-A49F6E0BE890}"/>
              </a:ext>
            </a:extLst>
          </p:cNvPr>
          <p:cNvGrpSpPr/>
          <p:nvPr/>
        </p:nvGrpSpPr>
        <p:grpSpPr>
          <a:xfrm>
            <a:off x="1074577" y="4757619"/>
            <a:ext cx="9907748" cy="461665"/>
            <a:chOff x="1074577" y="1876978"/>
            <a:chExt cx="9907748" cy="46166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E68C6A1-0DCA-47E5-AB94-932D650F2702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我自己的心得体会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E92F80A-39E0-4A18-A289-88E15AB7B778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942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4563122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基于图像的三维建模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4563122" y="-1"/>
            <a:ext cx="7628878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内容概览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603402C-B018-4C8B-A8CE-8C5D972DFCFE}"/>
              </a:ext>
            </a:extLst>
          </p:cNvPr>
          <p:cNvGrpSpPr/>
          <p:nvPr/>
        </p:nvGrpSpPr>
        <p:grpSpPr>
          <a:xfrm>
            <a:off x="1074577" y="1363794"/>
            <a:ext cx="9907748" cy="461665"/>
            <a:chOff x="1074577" y="1876978"/>
            <a:chExt cx="9907748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E1E145B-242B-45AC-B58E-20B1DF9B6E0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图像三维建模基本流程</a:t>
              </a: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2823FEF-1442-4B3B-AF3B-7F8E6ACD3339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A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805458D-19BF-4C2D-A18A-D43C550619F4}"/>
              </a:ext>
            </a:extLst>
          </p:cNvPr>
          <p:cNvGrpSpPr/>
          <p:nvPr/>
        </p:nvGrpSpPr>
        <p:grpSpPr>
          <a:xfrm>
            <a:off x="1074577" y="2691645"/>
            <a:ext cx="9907748" cy="461665"/>
            <a:chOff x="1074577" y="1876978"/>
            <a:chExt cx="9907748" cy="46166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6655A0-FAFD-40BA-9AB5-3818E35DFBE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稀疏点云重建（</a:t>
              </a:r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SfM</a:t>
              </a: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4B6950E-32B5-496F-9909-C8B14659A522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A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DF3037E-2C1B-43BE-BD5C-7B0C0BB63AFE}"/>
              </a:ext>
            </a:extLst>
          </p:cNvPr>
          <p:cNvGrpSpPr/>
          <p:nvPr/>
        </p:nvGrpSpPr>
        <p:grpSpPr>
          <a:xfrm>
            <a:off x="1074577" y="4019496"/>
            <a:ext cx="9907748" cy="461665"/>
            <a:chOff x="1074577" y="1876978"/>
            <a:chExt cx="9907748" cy="46166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4D0F632-6209-41B0-A73A-4704DEFE005F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trike="sngStrike">
                  <a:latin typeface="微软雅黑" panose="020B0503020204020204" pitchFamily="34" charset="-122"/>
                  <a:ea typeface="微软雅黑" panose="020B0503020204020204" pitchFamily="34" charset="-122"/>
                </a:rPr>
                <a:t>稠密重建（</a:t>
              </a:r>
              <a:r>
                <a:rPr lang="en-US" altLang="zh-CN" sz="2400" strike="sngStrike">
                  <a:latin typeface="微软雅黑" panose="020B0503020204020204" pitchFamily="34" charset="-122"/>
                  <a:ea typeface="微软雅黑" panose="020B0503020204020204" pitchFamily="34" charset="-122"/>
                </a:rPr>
                <a:t>MVS</a:t>
              </a:r>
              <a:r>
                <a:rPr lang="zh-CN" altLang="en-US" sz="2400" strike="sngStrike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97803B2-99E9-475E-8F6B-15E9C6A8A376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A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303DAA3-701B-4553-B61E-EED7884E8D85}"/>
              </a:ext>
            </a:extLst>
          </p:cNvPr>
          <p:cNvGrpSpPr/>
          <p:nvPr/>
        </p:nvGrpSpPr>
        <p:grpSpPr>
          <a:xfrm>
            <a:off x="1074577" y="5347348"/>
            <a:ext cx="9907748" cy="461665"/>
            <a:chOff x="1074577" y="1876978"/>
            <a:chExt cx="9907748" cy="46166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6E51A40-23F4-4635-9C86-ECF90B40AC67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trike="sngStrike">
                  <a:latin typeface="微软雅黑" panose="020B0503020204020204" pitchFamily="34" charset="-122"/>
                  <a:ea typeface="微软雅黑" panose="020B0503020204020204" pitchFamily="34" charset="-122"/>
                </a:rPr>
                <a:t>网格建模、语义建模、矢量建模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4AEF13A-620C-4550-BB17-E96B1552434F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A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73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1" y="-1"/>
            <a:ext cx="973804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内容概览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603402C-B018-4C8B-A8CE-8C5D972DFCFE}"/>
              </a:ext>
            </a:extLst>
          </p:cNvPr>
          <p:cNvGrpSpPr/>
          <p:nvPr/>
        </p:nvGrpSpPr>
        <p:grpSpPr>
          <a:xfrm>
            <a:off x="1074577" y="1363794"/>
            <a:ext cx="9907748" cy="461665"/>
            <a:chOff x="1074577" y="1876978"/>
            <a:chExt cx="9907748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E1E145B-242B-45AC-B58E-20B1DF9B6E0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RGB-D SLAM</a:t>
              </a: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2823FEF-1442-4B3B-AF3B-7F8E6ACD3339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B45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805458D-19BF-4C2D-A18A-D43C550619F4}"/>
              </a:ext>
            </a:extLst>
          </p:cNvPr>
          <p:cNvGrpSpPr/>
          <p:nvPr/>
        </p:nvGrpSpPr>
        <p:grpSpPr>
          <a:xfrm>
            <a:off x="1074577" y="2212250"/>
            <a:ext cx="9907748" cy="461665"/>
            <a:chOff x="1074577" y="1876978"/>
            <a:chExt cx="9907748" cy="46166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6655A0-FAFD-40BA-9AB5-3818E35DFBE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运动恢复结构（</a:t>
              </a:r>
              <a:r>
                <a:rPr lang="en-US" altLang="zh-CN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SfM</a:t>
              </a:r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4B6950E-32B5-496F-9909-C8B14659A522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DF3037E-2C1B-43BE-BD5C-7B0C0BB63AFE}"/>
              </a:ext>
            </a:extLst>
          </p:cNvPr>
          <p:cNvGrpSpPr/>
          <p:nvPr/>
        </p:nvGrpSpPr>
        <p:grpSpPr>
          <a:xfrm>
            <a:off x="1074577" y="3060706"/>
            <a:ext cx="9907748" cy="461665"/>
            <a:chOff x="1074577" y="1876978"/>
            <a:chExt cx="9907748" cy="46166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4D0F632-6209-41B0-A73A-4704DEFE005F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基于图像的三维建模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97803B2-99E9-475E-8F6B-15E9C6A8A376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303DAA3-701B-4553-B61E-EED7884E8D85}"/>
              </a:ext>
            </a:extLst>
          </p:cNvPr>
          <p:cNvGrpSpPr/>
          <p:nvPr/>
        </p:nvGrpSpPr>
        <p:grpSpPr>
          <a:xfrm>
            <a:off x="1074577" y="3909162"/>
            <a:ext cx="9907748" cy="461665"/>
            <a:chOff x="1074577" y="1876978"/>
            <a:chExt cx="9907748" cy="46166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6E51A40-23F4-4635-9C86-ECF90B40AC67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无人机平台的选择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4AEF13A-620C-4550-BB17-E96B1552434F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A3A87A7-F9C2-47D2-B6D2-A49F6E0BE890}"/>
              </a:ext>
            </a:extLst>
          </p:cNvPr>
          <p:cNvGrpSpPr/>
          <p:nvPr/>
        </p:nvGrpSpPr>
        <p:grpSpPr>
          <a:xfrm>
            <a:off x="1074577" y="4757619"/>
            <a:ext cx="9907748" cy="461665"/>
            <a:chOff x="1074577" y="1876978"/>
            <a:chExt cx="9907748" cy="46166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E68C6A1-0DCA-47E5-AB94-932D650F2702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我自己的心得体会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E92F80A-39E0-4A18-A289-88E15AB7B778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981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4563122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基于图像的三维建模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4563122" y="-1"/>
            <a:ext cx="7628878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基本流程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Big Picture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7EDA5EB-30BF-4C23-860E-8CE6D099DCC3}"/>
              </a:ext>
            </a:extLst>
          </p:cNvPr>
          <p:cNvGrpSpPr/>
          <p:nvPr/>
        </p:nvGrpSpPr>
        <p:grpSpPr>
          <a:xfrm>
            <a:off x="431497" y="1139303"/>
            <a:ext cx="7453960" cy="369332"/>
            <a:chOff x="704850" y="1520309"/>
            <a:chExt cx="7453960" cy="36933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70931B8-74C5-4155-AE82-7EC579295243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8B95A28-AE12-411B-AEE2-72B922D96321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三维几何视觉核心问题：场景结构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相机位姿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相机参数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D671A10-DBE2-4108-93A2-2A7E22A2BB67}"/>
              </a:ext>
            </a:extLst>
          </p:cNvPr>
          <p:cNvGrpSpPr/>
          <p:nvPr/>
        </p:nvGrpSpPr>
        <p:grpSpPr>
          <a:xfrm>
            <a:off x="431497" y="1852417"/>
            <a:ext cx="7453960" cy="369332"/>
            <a:chOff x="704850" y="1520309"/>
            <a:chExt cx="7453960" cy="369332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928527B-B20E-42C3-8449-04AA92C1B4A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98E23FF-8780-420F-BDAF-5CB0653D68C7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三维几何视觉解决方案：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SLAM &amp; SfM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BC33A9A-F7E2-44E8-BFC2-42A0A4127083}"/>
              </a:ext>
            </a:extLst>
          </p:cNvPr>
          <p:cNvGrpSpPr/>
          <p:nvPr/>
        </p:nvGrpSpPr>
        <p:grpSpPr>
          <a:xfrm>
            <a:off x="431497" y="2565530"/>
            <a:ext cx="7453960" cy="369332"/>
            <a:chOff x="704850" y="1520309"/>
            <a:chExt cx="745396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325C3B8-B7CF-44E8-9BD8-A89106B471F1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9979F37-DC92-4A2B-90ED-983F50A0C23D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三维几何视觉基本流程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74DCC302-9027-4267-AAC0-988D79BE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094" y="3289534"/>
            <a:ext cx="8263812" cy="28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69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4563122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基于图像的三维建模 </a:t>
            </a:r>
            <a:r>
              <a:rPr lang="en-US" altLang="zh-CN" sz="1600"/>
              <a:t>– </a:t>
            </a:r>
            <a:r>
              <a:rPr lang="zh-CN" altLang="en-US" sz="1600"/>
              <a:t>稀疏点云重建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4563122" y="-1"/>
            <a:ext cx="1532878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稀疏重建 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Structure from Motion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7EDA5EB-30BF-4C23-860E-8CE6D099DCC3}"/>
              </a:ext>
            </a:extLst>
          </p:cNvPr>
          <p:cNvGrpSpPr/>
          <p:nvPr/>
        </p:nvGrpSpPr>
        <p:grpSpPr>
          <a:xfrm>
            <a:off x="431497" y="1139303"/>
            <a:ext cx="7453960" cy="369332"/>
            <a:chOff x="704850" y="1520309"/>
            <a:chExt cx="7453960" cy="36933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70931B8-74C5-4155-AE82-7EC579295243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8B95A28-AE12-411B-AEE2-72B922D96321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输入：多视角图像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D671A10-DBE2-4108-93A2-2A7E22A2BB67}"/>
              </a:ext>
            </a:extLst>
          </p:cNvPr>
          <p:cNvGrpSpPr/>
          <p:nvPr/>
        </p:nvGrpSpPr>
        <p:grpSpPr>
          <a:xfrm>
            <a:off x="431497" y="1852417"/>
            <a:ext cx="7453960" cy="369332"/>
            <a:chOff x="704850" y="1520309"/>
            <a:chExt cx="7453960" cy="369332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928527B-B20E-42C3-8449-04AA92C1B4A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98E23FF-8780-420F-BDAF-5CB0653D68C7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输出：相机位姿、稀疏点云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5A7E2A0-5E29-4B06-B7B2-4C2840255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211" y="2777195"/>
            <a:ext cx="9122229" cy="314135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8517734-19FA-4472-9763-B128FB5418D9}"/>
              </a:ext>
            </a:extLst>
          </p:cNvPr>
          <p:cNvSpPr/>
          <p:nvPr/>
        </p:nvSpPr>
        <p:spPr>
          <a:xfrm>
            <a:off x="6096001" y="0"/>
            <a:ext cx="199403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增量式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298053-6FC5-4C10-90BD-E5CA90F2F9ED}"/>
              </a:ext>
            </a:extLst>
          </p:cNvPr>
          <p:cNvSpPr/>
          <p:nvPr/>
        </p:nvSpPr>
        <p:spPr>
          <a:xfrm>
            <a:off x="8088561" y="-99"/>
            <a:ext cx="2069852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全局式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8D6F08-8FE4-4983-9551-4B5771E66394}"/>
              </a:ext>
            </a:extLst>
          </p:cNvPr>
          <p:cNvSpPr/>
          <p:nvPr/>
        </p:nvSpPr>
        <p:spPr>
          <a:xfrm>
            <a:off x="10142376" y="3297"/>
            <a:ext cx="205052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混合式</a:t>
            </a:r>
          </a:p>
        </p:txBody>
      </p:sp>
    </p:spTree>
    <p:extLst>
      <p:ext uri="{BB962C8B-B14F-4D97-AF65-F5344CB8AC3E}">
        <p14:creationId xmlns:p14="http://schemas.microsoft.com/office/powerpoint/2010/main" val="2544676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4563122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基于图像的三维建模 </a:t>
            </a:r>
            <a:r>
              <a:rPr lang="en-US" altLang="zh-CN" sz="1600"/>
              <a:t>– </a:t>
            </a:r>
            <a:r>
              <a:rPr lang="zh-CN" altLang="en-US" sz="1600"/>
              <a:t>稀疏点云重建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4563122" y="-1"/>
            <a:ext cx="1532878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稀疏重建 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Structure from Motion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517734-19FA-4472-9763-B128FB5418D9}"/>
              </a:ext>
            </a:extLst>
          </p:cNvPr>
          <p:cNvSpPr/>
          <p:nvPr/>
        </p:nvSpPr>
        <p:spPr>
          <a:xfrm>
            <a:off x="6096001" y="0"/>
            <a:ext cx="199403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增量式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298053-6FC5-4C10-90BD-E5CA90F2F9ED}"/>
              </a:ext>
            </a:extLst>
          </p:cNvPr>
          <p:cNvSpPr/>
          <p:nvPr/>
        </p:nvSpPr>
        <p:spPr>
          <a:xfrm>
            <a:off x="8088561" y="-99"/>
            <a:ext cx="2069852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全局式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8D6F08-8FE4-4983-9551-4B5771E66394}"/>
              </a:ext>
            </a:extLst>
          </p:cNvPr>
          <p:cNvSpPr/>
          <p:nvPr/>
        </p:nvSpPr>
        <p:spPr>
          <a:xfrm>
            <a:off x="10142376" y="3297"/>
            <a:ext cx="205052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混合式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6D6FE7-1B09-42CE-AC96-46D707AF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8" y="1782639"/>
            <a:ext cx="8410575" cy="359426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076F6E-B907-4C68-AA3C-02F1B1D78D64}"/>
              </a:ext>
            </a:extLst>
          </p:cNvPr>
          <p:cNvGrpSpPr/>
          <p:nvPr/>
        </p:nvGrpSpPr>
        <p:grpSpPr>
          <a:xfrm>
            <a:off x="431497" y="1139303"/>
            <a:ext cx="7453960" cy="369332"/>
            <a:chOff x="704850" y="1520309"/>
            <a:chExt cx="7453960" cy="36933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FF6C4F3-0EBD-4F48-9BB8-3529029A21D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B95339-B0E3-4282-85DD-ED2DD49087A5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324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4563122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基于图像的三维建模 </a:t>
            </a:r>
            <a:r>
              <a:rPr lang="en-US" altLang="zh-CN" sz="1600"/>
              <a:t>– </a:t>
            </a:r>
            <a:r>
              <a:rPr lang="zh-CN" altLang="en-US" sz="1600"/>
              <a:t>稀疏点云重建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4563122" y="-1"/>
            <a:ext cx="1532878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稀疏重建 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Structure from Motion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517734-19FA-4472-9763-B128FB5418D9}"/>
              </a:ext>
            </a:extLst>
          </p:cNvPr>
          <p:cNvSpPr/>
          <p:nvPr/>
        </p:nvSpPr>
        <p:spPr>
          <a:xfrm>
            <a:off x="6096001" y="0"/>
            <a:ext cx="199403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增量式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298053-6FC5-4C10-90BD-E5CA90F2F9ED}"/>
              </a:ext>
            </a:extLst>
          </p:cNvPr>
          <p:cNvSpPr/>
          <p:nvPr/>
        </p:nvSpPr>
        <p:spPr>
          <a:xfrm>
            <a:off x="8088561" y="-99"/>
            <a:ext cx="2069852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全局式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8D6F08-8FE4-4983-9551-4B5771E66394}"/>
              </a:ext>
            </a:extLst>
          </p:cNvPr>
          <p:cNvSpPr/>
          <p:nvPr/>
        </p:nvSpPr>
        <p:spPr>
          <a:xfrm>
            <a:off x="10142376" y="3297"/>
            <a:ext cx="205052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混合式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076F6E-B907-4C68-AA3C-02F1B1D78D64}"/>
              </a:ext>
            </a:extLst>
          </p:cNvPr>
          <p:cNvGrpSpPr/>
          <p:nvPr/>
        </p:nvGrpSpPr>
        <p:grpSpPr>
          <a:xfrm>
            <a:off x="431497" y="1139303"/>
            <a:ext cx="7453960" cy="369332"/>
            <a:chOff x="704850" y="1520309"/>
            <a:chExt cx="7453960" cy="36933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FF6C4F3-0EBD-4F48-9BB8-3529029A21D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B95339-B0E3-4282-85DD-ED2DD49087A5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220F24A-865B-49E6-97E3-7C6A7F95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31" y="1508635"/>
            <a:ext cx="7152737" cy="463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6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4563122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基于图像的三维建模 </a:t>
            </a:r>
            <a:r>
              <a:rPr lang="en-US" altLang="zh-CN" sz="1600"/>
              <a:t>– </a:t>
            </a:r>
            <a:r>
              <a:rPr lang="zh-CN" altLang="en-US" sz="1600"/>
              <a:t>稀疏点云重建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4563122" y="-1"/>
            <a:ext cx="1532878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稀疏重建 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Structure from Motion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517734-19FA-4472-9763-B128FB5418D9}"/>
              </a:ext>
            </a:extLst>
          </p:cNvPr>
          <p:cNvSpPr/>
          <p:nvPr/>
        </p:nvSpPr>
        <p:spPr>
          <a:xfrm>
            <a:off x="6096001" y="0"/>
            <a:ext cx="199403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增量式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298053-6FC5-4C10-90BD-E5CA90F2F9ED}"/>
              </a:ext>
            </a:extLst>
          </p:cNvPr>
          <p:cNvSpPr/>
          <p:nvPr/>
        </p:nvSpPr>
        <p:spPr>
          <a:xfrm>
            <a:off x="8088561" y="-99"/>
            <a:ext cx="2069852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全局式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8D6F08-8FE4-4983-9551-4B5771E66394}"/>
              </a:ext>
            </a:extLst>
          </p:cNvPr>
          <p:cNvSpPr/>
          <p:nvPr/>
        </p:nvSpPr>
        <p:spPr>
          <a:xfrm>
            <a:off x="10142376" y="3297"/>
            <a:ext cx="205052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混合式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076F6E-B907-4C68-AA3C-02F1B1D78D64}"/>
              </a:ext>
            </a:extLst>
          </p:cNvPr>
          <p:cNvGrpSpPr/>
          <p:nvPr/>
        </p:nvGrpSpPr>
        <p:grpSpPr>
          <a:xfrm>
            <a:off x="431497" y="1139303"/>
            <a:ext cx="7453960" cy="369332"/>
            <a:chOff x="704850" y="1520309"/>
            <a:chExt cx="7453960" cy="36933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FF6C4F3-0EBD-4F48-9BB8-3529029A21D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B95339-B0E3-4282-85DD-ED2DD49087A5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C529427-CF72-4D26-B825-36C82097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6" y="1860096"/>
            <a:ext cx="5636579" cy="35007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251E8C-57DA-42B3-B0E0-5B0E0038C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962" y="2018982"/>
            <a:ext cx="5410200" cy="34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40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8CA39AC-1E31-4235-AEA2-E0CB312E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70" y="1390644"/>
            <a:ext cx="8252459" cy="4883112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4563122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基于图像的三维建模 </a:t>
            </a:r>
            <a:r>
              <a:rPr lang="en-US" altLang="zh-CN" sz="1600"/>
              <a:t>– </a:t>
            </a:r>
            <a:r>
              <a:rPr lang="zh-CN" altLang="en-US" sz="1600"/>
              <a:t>稀疏点云重建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4563122" y="-1"/>
            <a:ext cx="153287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稀疏重建 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Structure from Motion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517734-19FA-4472-9763-B128FB5418D9}"/>
              </a:ext>
            </a:extLst>
          </p:cNvPr>
          <p:cNvSpPr/>
          <p:nvPr/>
        </p:nvSpPr>
        <p:spPr>
          <a:xfrm>
            <a:off x="6096001" y="0"/>
            <a:ext cx="1994035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增量式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298053-6FC5-4C10-90BD-E5CA90F2F9ED}"/>
              </a:ext>
            </a:extLst>
          </p:cNvPr>
          <p:cNvSpPr/>
          <p:nvPr/>
        </p:nvSpPr>
        <p:spPr>
          <a:xfrm>
            <a:off x="8088561" y="-99"/>
            <a:ext cx="2069852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全局式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8D6F08-8FE4-4983-9551-4B5771E66394}"/>
              </a:ext>
            </a:extLst>
          </p:cNvPr>
          <p:cNvSpPr/>
          <p:nvPr/>
        </p:nvSpPr>
        <p:spPr>
          <a:xfrm>
            <a:off x="10142376" y="3297"/>
            <a:ext cx="205052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混合式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076F6E-B907-4C68-AA3C-02F1B1D78D64}"/>
              </a:ext>
            </a:extLst>
          </p:cNvPr>
          <p:cNvGrpSpPr/>
          <p:nvPr/>
        </p:nvGrpSpPr>
        <p:grpSpPr>
          <a:xfrm>
            <a:off x="431497" y="1139303"/>
            <a:ext cx="7453960" cy="369332"/>
            <a:chOff x="704850" y="1520309"/>
            <a:chExt cx="7453960" cy="36933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FF6C4F3-0EBD-4F48-9BB8-3529029A21D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B95339-B0E3-4282-85DD-ED2DD49087A5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增量式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– View Graph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535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4563122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基于图像的三维建模 </a:t>
            </a:r>
            <a:r>
              <a:rPr lang="en-US" altLang="zh-CN" sz="1600"/>
              <a:t>– </a:t>
            </a:r>
            <a:r>
              <a:rPr lang="zh-CN" altLang="en-US" sz="1600"/>
              <a:t>稀疏点云重建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4563122" y="-1"/>
            <a:ext cx="153287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稀疏重建 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Structure from Motion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517734-19FA-4472-9763-B128FB5418D9}"/>
              </a:ext>
            </a:extLst>
          </p:cNvPr>
          <p:cNvSpPr/>
          <p:nvPr/>
        </p:nvSpPr>
        <p:spPr>
          <a:xfrm>
            <a:off x="6096001" y="0"/>
            <a:ext cx="1994035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增量式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298053-6FC5-4C10-90BD-E5CA90F2F9ED}"/>
              </a:ext>
            </a:extLst>
          </p:cNvPr>
          <p:cNvSpPr/>
          <p:nvPr/>
        </p:nvSpPr>
        <p:spPr>
          <a:xfrm>
            <a:off x="8088561" y="-99"/>
            <a:ext cx="2069852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全局式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8D6F08-8FE4-4983-9551-4B5771E66394}"/>
              </a:ext>
            </a:extLst>
          </p:cNvPr>
          <p:cNvSpPr/>
          <p:nvPr/>
        </p:nvSpPr>
        <p:spPr>
          <a:xfrm>
            <a:off x="10142376" y="3297"/>
            <a:ext cx="205052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混合式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076F6E-B907-4C68-AA3C-02F1B1D78D64}"/>
              </a:ext>
            </a:extLst>
          </p:cNvPr>
          <p:cNvGrpSpPr/>
          <p:nvPr/>
        </p:nvGrpSpPr>
        <p:grpSpPr>
          <a:xfrm>
            <a:off x="431497" y="1139303"/>
            <a:ext cx="7453960" cy="369332"/>
            <a:chOff x="704850" y="1520309"/>
            <a:chExt cx="7453960" cy="36933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FF6C4F3-0EBD-4F48-9BB8-3529029A21D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B95339-B0E3-4282-85DD-ED2DD49087A5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增量式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–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相机位姿和空间点位置的求取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07940583-E230-42B8-AD40-AA396B6F1F2D}"/>
              </a:ext>
            </a:extLst>
          </p:cNvPr>
          <p:cNvSpPr/>
          <p:nvPr/>
        </p:nvSpPr>
        <p:spPr>
          <a:xfrm>
            <a:off x="635514" y="5948550"/>
            <a:ext cx="4422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两视图通过八点法或五点法求取相对位姿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FE90A8-E19D-4E4C-BF8E-1A4367D2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7424"/>
            <a:ext cx="4968180" cy="39870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55EEAA-FF79-4C80-BBE5-EC44B0ADB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4" y="2138780"/>
            <a:ext cx="5272011" cy="321048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7496924-5FE0-4616-A712-07890B277491}"/>
              </a:ext>
            </a:extLst>
          </p:cNvPr>
          <p:cNvSpPr/>
          <p:nvPr/>
        </p:nvSpPr>
        <p:spPr>
          <a:xfrm>
            <a:off x="6674364" y="5948550"/>
            <a:ext cx="4422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两视图通过三角化求取特征点空间坐标</a:t>
            </a:r>
          </a:p>
        </p:txBody>
      </p:sp>
    </p:spTree>
    <p:extLst>
      <p:ext uri="{BB962C8B-B14F-4D97-AF65-F5344CB8AC3E}">
        <p14:creationId xmlns:p14="http://schemas.microsoft.com/office/powerpoint/2010/main" val="3410399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08FE29A-A809-4279-BF07-1F49C794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74" y="2272683"/>
            <a:ext cx="7509704" cy="3716507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4563122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基于图像的三维建模 </a:t>
            </a:r>
            <a:r>
              <a:rPr lang="en-US" altLang="zh-CN" sz="1600"/>
              <a:t>– </a:t>
            </a:r>
            <a:r>
              <a:rPr lang="zh-CN" altLang="en-US" sz="1600"/>
              <a:t>稀疏点云重建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4563122" y="-1"/>
            <a:ext cx="153287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稀疏重建 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Structure from Motion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517734-19FA-4472-9763-B128FB5418D9}"/>
              </a:ext>
            </a:extLst>
          </p:cNvPr>
          <p:cNvSpPr/>
          <p:nvPr/>
        </p:nvSpPr>
        <p:spPr>
          <a:xfrm>
            <a:off x="6096001" y="0"/>
            <a:ext cx="1994035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增量式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298053-6FC5-4C10-90BD-E5CA90F2F9ED}"/>
              </a:ext>
            </a:extLst>
          </p:cNvPr>
          <p:cNvSpPr/>
          <p:nvPr/>
        </p:nvSpPr>
        <p:spPr>
          <a:xfrm>
            <a:off x="8088561" y="-99"/>
            <a:ext cx="2069852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全局式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8D6F08-8FE4-4983-9551-4B5771E66394}"/>
              </a:ext>
            </a:extLst>
          </p:cNvPr>
          <p:cNvSpPr/>
          <p:nvPr/>
        </p:nvSpPr>
        <p:spPr>
          <a:xfrm>
            <a:off x="10142376" y="3297"/>
            <a:ext cx="205052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混合式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076F6E-B907-4C68-AA3C-02F1B1D78D64}"/>
              </a:ext>
            </a:extLst>
          </p:cNvPr>
          <p:cNvGrpSpPr/>
          <p:nvPr/>
        </p:nvGrpSpPr>
        <p:grpSpPr>
          <a:xfrm>
            <a:off x="431497" y="1139303"/>
            <a:ext cx="7453960" cy="369332"/>
            <a:chOff x="704850" y="1520309"/>
            <a:chExt cx="7453960" cy="36933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FF6C4F3-0EBD-4F48-9BB8-3529029A21D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B95339-B0E3-4282-85DD-ED2DD49087A5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增量式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–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核心思想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07940583-E230-42B8-AD40-AA396B6F1F2D}"/>
              </a:ext>
            </a:extLst>
          </p:cNvPr>
          <p:cNvSpPr/>
          <p:nvPr/>
        </p:nvSpPr>
        <p:spPr>
          <a:xfrm>
            <a:off x="1283226" y="1663914"/>
            <a:ext cx="8407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在初始模型中添加新图像（经过挑选的），同时三角化新的</a:t>
            </a:r>
            <a:r>
              <a:rPr lang="en-US" altLang="zh-CN"/>
              <a:t>3D</a:t>
            </a:r>
            <a:r>
              <a:rPr lang="zh-CN" altLang="en-US"/>
              <a:t>点 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232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4563122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基于图像的三维建模 </a:t>
            </a:r>
            <a:r>
              <a:rPr lang="en-US" altLang="zh-CN" sz="1600"/>
              <a:t>– </a:t>
            </a:r>
            <a:r>
              <a:rPr lang="zh-CN" altLang="en-US" sz="1600"/>
              <a:t>稀疏点云重建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4563122" y="-1"/>
            <a:ext cx="153287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稀疏重建 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Structure from Motion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517734-19FA-4472-9763-B128FB5418D9}"/>
              </a:ext>
            </a:extLst>
          </p:cNvPr>
          <p:cNvSpPr/>
          <p:nvPr/>
        </p:nvSpPr>
        <p:spPr>
          <a:xfrm>
            <a:off x="6096001" y="0"/>
            <a:ext cx="199403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增量式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298053-6FC5-4C10-90BD-E5CA90F2F9ED}"/>
              </a:ext>
            </a:extLst>
          </p:cNvPr>
          <p:cNvSpPr/>
          <p:nvPr/>
        </p:nvSpPr>
        <p:spPr>
          <a:xfrm>
            <a:off x="8088561" y="-99"/>
            <a:ext cx="2069852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全局式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8D6F08-8FE4-4983-9551-4B5771E66394}"/>
              </a:ext>
            </a:extLst>
          </p:cNvPr>
          <p:cNvSpPr/>
          <p:nvPr/>
        </p:nvSpPr>
        <p:spPr>
          <a:xfrm>
            <a:off x="10142376" y="3297"/>
            <a:ext cx="205052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混合式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076F6E-B907-4C68-AA3C-02F1B1D78D64}"/>
              </a:ext>
            </a:extLst>
          </p:cNvPr>
          <p:cNvGrpSpPr/>
          <p:nvPr/>
        </p:nvGrpSpPr>
        <p:grpSpPr>
          <a:xfrm>
            <a:off x="431497" y="1139303"/>
            <a:ext cx="7453960" cy="369332"/>
            <a:chOff x="704850" y="1520309"/>
            <a:chExt cx="7453960" cy="36933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FF6C4F3-0EBD-4F48-9BB8-3529029A21D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B95339-B0E3-4282-85DD-ED2DD49087A5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全局式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– View Graph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381ABDA0-0494-42B7-A1AD-DFF87E0E8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49" y="1690080"/>
            <a:ext cx="8257501" cy="47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303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4563122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基于图像的三维建模 </a:t>
            </a:r>
            <a:r>
              <a:rPr lang="en-US" altLang="zh-CN" sz="1600"/>
              <a:t>– </a:t>
            </a:r>
            <a:r>
              <a:rPr lang="zh-CN" altLang="en-US" sz="1600"/>
              <a:t>稀疏点云重建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4563122" y="-1"/>
            <a:ext cx="153287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稀疏重建 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Structure from Motion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517734-19FA-4472-9763-B128FB5418D9}"/>
              </a:ext>
            </a:extLst>
          </p:cNvPr>
          <p:cNvSpPr/>
          <p:nvPr/>
        </p:nvSpPr>
        <p:spPr>
          <a:xfrm>
            <a:off x="6096001" y="0"/>
            <a:ext cx="199403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增量式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298053-6FC5-4C10-90BD-E5CA90F2F9ED}"/>
              </a:ext>
            </a:extLst>
          </p:cNvPr>
          <p:cNvSpPr/>
          <p:nvPr/>
        </p:nvSpPr>
        <p:spPr>
          <a:xfrm>
            <a:off x="8088561" y="-99"/>
            <a:ext cx="2069852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全局式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8D6F08-8FE4-4983-9551-4B5771E66394}"/>
              </a:ext>
            </a:extLst>
          </p:cNvPr>
          <p:cNvSpPr/>
          <p:nvPr/>
        </p:nvSpPr>
        <p:spPr>
          <a:xfrm>
            <a:off x="10142376" y="3297"/>
            <a:ext cx="205052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混合式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076F6E-B907-4C68-AA3C-02F1B1D78D64}"/>
              </a:ext>
            </a:extLst>
          </p:cNvPr>
          <p:cNvGrpSpPr/>
          <p:nvPr/>
        </p:nvGrpSpPr>
        <p:grpSpPr>
          <a:xfrm>
            <a:off x="431497" y="1139303"/>
            <a:ext cx="7453960" cy="369332"/>
            <a:chOff x="704850" y="1520309"/>
            <a:chExt cx="7453960" cy="36933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FF6C4F3-0EBD-4F48-9BB8-3529029A21D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B95339-B0E3-4282-85DD-ED2DD49087A5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全局式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–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估计相机旋转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去除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Outlier Edge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8AB2698-AD7F-4FAD-A310-7AE95B52A1AE}"/>
              </a:ext>
            </a:extLst>
          </p:cNvPr>
          <p:cNvGrpSpPr/>
          <p:nvPr/>
        </p:nvGrpSpPr>
        <p:grpSpPr>
          <a:xfrm>
            <a:off x="86295" y="2119516"/>
            <a:ext cx="5790061" cy="3765366"/>
            <a:chOff x="564847" y="2069182"/>
            <a:chExt cx="6096000" cy="396432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65BBE2A-78FC-406C-87E0-C8B6FE5E2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847" y="2069182"/>
              <a:ext cx="6096000" cy="384427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0BBE030-97CF-490F-AD57-D56F23F8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323" y="5671600"/>
              <a:ext cx="1809524" cy="361905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4F780355-4C57-462D-858E-8B3E23E819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93" r="2175"/>
          <a:stretch/>
        </p:blipFill>
        <p:spPr>
          <a:xfrm>
            <a:off x="5545283" y="2227391"/>
            <a:ext cx="6417547" cy="36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4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44986B8D-8A40-4ACE-83C1-39DA1A256D70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1" y="-1"/>
            <a:ext cx="973804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RGB-D SLAM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603402C-B018-4C8B-A8CE-8C5D972DFCFE}"/>
              </a:ext>
            </a:extLst>
          </p:cNvPr>
          <p:cNvGrpSpPr/>
          <p:nvPr/>
        </p:nvGrpSpPr>
        <p:grpSpPr>
          <a:xfrm>
            <a:off x="1074577" y="1363794"/>
            <a:ext cx="9907748" cy="461665"/>
            <a:chOff x="1074577" y="1876978"/>
            <a:chExt cx="9907748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E1E145B-242B-45AC-B58E-20B1DF9B6E0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传感器</a:t>
              </a: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2823FEF-1442-4B3B-AF3B-7F8E6ACD3339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B45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805458D-19BF-4C2D-A18A-D43C550619F4}"/>
              </a:ext>
            </a:extLst>
          </p:cNvPr>
          <p:cNvGrpSpPr/>
          <p:nvPr/>
        </p:nvGrpSpPr>
        <p:grpSpPr>
          <a:xfrm>
            <a:off x="1074577" y="2212250"/>
            <a:ext cx="9907748" cy="461665"/>
            <a:chOff x="1074577" y="1876978"/>
            <a:chExt cx="9907748" cy="46166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6655A0-FAFD-40BA-9AB5-3818E35DFBE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RGB-D </a:t>
              </a:r>
              <a:r>
                <a:rPr lang="zh-CN" altLang="en-US" sz="24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相机跟踪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4B6950E-32B5-496F-9909-C8B14659A522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B45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DF3037E-2C1B-43BE-BD5C-7B0C0BB63AFE}"/>
              </a:ext>
            </a:extLst>
          </p:cNvPr>
          <p:cNvGrpSpPr/>
          <p:nvPr/>
        </p:nvGrpSpPr>
        <p:grpSpPr>
          <a:xfrm>
            <a:off x="1074577" y="3060706"/>
            <a:ext cx="9907748" cy="461665"/>
            <a:chOff x="1074577" y="1876978"/>
            <a:chExt cx="9907748" cy="46166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4D0F632-6209-41B0-A73A-4704DEFE005F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模型表示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97803B2-99E9-475E-8F6B-15E9C6A8A376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B45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303DAA3-701B-4553-B61E-EED7884E8D85}"/>
              </a:ext>
            </a:extLst>
          </p:cNvPr>
          <p:cNvGrpSpPr/>
          <p:nvPr/>
        </p:nvGrpSpPr>
        <p:grpSpPr>
          <a:xfrm>
            <a:off x="1074577" y="3909162"/>
            <a:ext cx="9907748" cy="461665"/>
            <a:chOff x="1074577" y="1876978"/>
            <a:chExt cx="9907748" cy="46166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6E51A40-23F4-4635-9C86-ECF90B40AC67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浙大</a:t>
              </a:r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商汤三维视觉联合实验室的工作： </a:t>
              </a:r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RKD-SLAM</a:t>
              </a: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4AEF13A-620C-4550-BB17-E96B1552434F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B45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A3A87A7-F9C2-47D2-B6D2-A49F6E0BE890}"/>
              </a:ext>
            </a:extLst>
          </p:cNvPr>
          <p:cNvGrpSpPr/>
          <p:nvPr/>
        </p:nvGrpSpPr>
        <p:grpSpPr>
          <a:xfrm>
            <a:off x="1074577" y="4757619"/>
            <a:ext cx="9907748" cy="461665"/>
            <a:chOff x="1074577" y="1876978"/>
            <a:chExt cx="9907748" cy="46166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E68C6A1-0DCA-47E5-AB94-932D650F2702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E92F80A-39E0-4A18-A289-88E15AB7B778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B45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0344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4563122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基于图像的三维建模 </a:t>
            </a:r>
            <a:r>
              <a:rPr lang="en-US" altLang="zh-CN" sz="1600"/>
              <a:t>– </a:t>
            </a:r>
            <a:r>
              <a:rPr lang="zh-CN" altLang="en-US" sz="1600"/>
              <a:t>稀疏点云重建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4563122" y="-1"/>
            <a:ext cx="153287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稀疏重建 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Structure from Motion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517734-19FA-4472-9763-B128FB5418D9}"/>
              </a:ext>
            </a:extLst>
          </p:cNvPr>
          <p:cNvSpPr/>
          <p:nvPr/>
        </p:nvSpPr>
        <p:spPr>
          <a:xfrm>
            <a:off x="6096001" y="0"/>
            <a:ext cx="199403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增量式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298053-6FC5-4C10-90BD-E5CA90F2F9ED}"/>
              </a:ext>
            </a:extLst>
          </p:cNvPr>
          <p:cNvSpPr/>
          <p:nvPr/>
        </p:nvSpPr>
        <p:spPr>
          <a:xfrm>
            <a:off x="8088561" y="-99"/>
            <a:ext cx="2069852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全局式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8D6F08-8FE4-4983-9551-4B5771E66394}"/>
              </a:ext>
            </a:extLst>
          </p:cNvPr>
          <p:cNvSpPr/>
          <p:nvPr/>
        </p:nvSpPr>
        <p:spPr>
          <a:xfrm>
            <a:off x="10142376" y="3297"/>
            <a:ext cx="205052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混合式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076F6E-B907-4C68-AA3C-02F1B1D78D64}"/>
              </a:ext>
            </a:extLst>
          </p:cNvPr>
          <p:cNvGrpSpPr/>
          <p:nvPr/>
        </p:nvGrpSpPr>
        <p:grpSpPr>
          <a:xfrm>
            <a:off x="431497" y="1139303"/>
            <a:ext cx="7453960" cy="369332"/>
            <a:chOff x="704850" y="1520309"/>
            <a:chExt cx="7453960" cy="36933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FF6C4F3-0EBD-4F48-9BB8-3529029A21D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B95339-B0E3-4282-85DD-ED2DD49087A5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全局式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–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估计相机位置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去除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Outlier Edge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D1C2DBF-5365-4C9D-B6B9-45469694C61A}"/>
              </a:ext>
            </a:extLst>
          </p:cNvPr>
          <p:cNvGrpSpPr/>
          <p:nvPr/>
        </p:nvGrpSpPr>
        <p:grpSpPr>
          <a:xfrm>
            <a:off x="204625" y="2336350"/>
            <a:ext cx="5553402" cy="3131004"/>
            <a:chOff x="564848" y="1860096"/>
            <a:chExt cx="7320609" cy="412735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FB979D-33D8-460E-AF61-B1E03EA76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35"/>
            <a:stretch/>
          </p:blipFill>
          <p:spPr>
            <a:xfrm>
              <a:off x="564848" y="1860096"/>
              <a:ext cx="7178978" cy="409541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784339C-B5CD-4286-8275-6E323D691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4505" y="5292212"/>
              <a:ext cx="2180952" cy="695238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4054EC56-5B0F-4FAA-9968-F1B48DE506B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8027" y="2216250"/>
            <a:ext cx="6336789" cy="36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45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4563122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基于图像的三维建模 </a:t>
            </a:r>
            <a:r>
              <a:rPr lang="en-US" altLang="zh-CN" sz="1600"/>
              <a:t>– </a:t>
            </a:r>
            <a:r>
              <a:rPr lang="zh-CN" altLang="en-US" sz="1600"/>
              <a:t>稀疏点云重建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4563122" y="-1"/>
            <a:ext cx="153287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稀疏重建 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Structure from Motion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517734-19FA-4472-9763-B128FB5418D9}"/>
              </a:ext>
            </a:extLst>
          </p:cNvPr>
          <p:cNvSpPr/>
          <p:nvPr/>
        </p:nvSpPr>
        <p:spPr>
          <a:xfrm>
            <a:off x="6096001" y="0"/>
            <a:ext cx="199403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增量式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298053-6FC5-4C10-90BD-E5CA90F2F9ED}"/>
              </a:ext>
            </a:extLst>
          </p:cNvPr>
          <p:cNvSpPr/>
          <p:nvPr/>
        </p:nvSpPr>
        <p:spPr>
          <a:xfrm>
            <a:off x="8088561" y="-99"/>
            <a:ext cx="206985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全局式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8D6F08-8FE4-4983-9551-4B5771E66394}"/>
              </a:ext>
            </a:extLst>
          </p:cNvPr>
          <p:cNvSpPr/>
          <p:nvPr/>
        </p:nvSpPr>
        <p:spPr>
          <a:xfrm>
            <a:off x="10142376" y="3297"/>
            <a:ext cx="2050529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混合式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076F6E-B907-4C68-AA3C-02F1B1D78D64}"/>
              </a:ext>
            </a:extLst>
          </p:cNvPr>
          <p:cNvGrpSpPr/>
          <p:nvPr/>
        </p:nvGrpSpPr>
        <p:grpSpPr>
          <a:xfrm>
            <a:off x="431497" y="1139303"/>
            <a:ext cx="7453960" cy="369332"/>
            <a:chOff x="704850" y="1520309"/>
            <a:chExt cx="7453960" cy="36933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FF6C4F3-0EBD-4F48-9BB8-3529029A21D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B95339-B0E3-4282-85DD-ED2DD49087A5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混合式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– View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Graph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63474BA2-87DC-4066-AF60-E73A85F87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9" y="1748058"/>
            <a:ext cx="7665897" cy="424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874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4563122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基于图像的三维建模 </a:t>
            </a:r>
            <a:r>
              <a:rPr lang="en-US" altLang="zh-CN" sz="1600"/>
              <a:t>– </a:t>
            </a:r>
            <a:r>
              <a:rPr lang="zh-CN" altLang="en-US" sz="1600"/>
              <a:t>稀疏点云重建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4563122" y="-1"/>
            <a:ext cx="153287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稀疏重建 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Structure from Motion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517734-19FA-4472-9763-B128FB5418D9}"/>
              </a:ext>
            </a:extLst>
          </p:cNvPr>
          <p:cNvSpPr/>
          <p:nvPr/>
        </p:nvSpPr>
        <p:spPr>
          <a:xfrm>
            <a:off x="6096001" y="0"/>
            <a:ext cx="199403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增量式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298053-6FC5-4C10-90BD-E5CA90F2F9ED}"/>
              </a:ext>
            </a:extLst>
          </p:cNvPr>
          <p:cNvSpPr/>
          <p:nvPr/>
        </p:nvSpPr>
        <p:spPr>
          <a:xfrm>
            <a:off x="8088561" y="-99"/>
            <a:ext cx="206985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全局式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8D6F08-8FE4-4983-9551-4B5771E66394}"/>
              </a:ext>
            </a:extLst>
          </p:cNvPr>
          <p:cNvSpPr/>
          <p:nvPr/>
        </p:nvSpPr>
        <p:spPr>
          <a:xfrm>
            <a:off x="10142376" y="3297"/>
            <a:ext cx="2050529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混合式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076F6E-B907-4C68-AA3C-02F1B1D78D64}"/>
              </a:ext>
            </a:extLst>
          </p:cNvPr>
          <p:cNvGrpSpPr/>
          <p:nvPr/>
        </p:nvGrpSpPr>
        <p:grpSpPr>
          <a:xfrm>
            <a:off x="431497" y="1139303"/>
            <a:ext cx="7453960" cy="369332"/>
            <a:chOff x="704850" y="1520309"/>
            <a:chExt cx="7453960" cy="36933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FF6C4F3-0EBD-4F48-9BB8-3529029A21D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B95339-B0E3-4282-85DD-ED2DD49087A5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混合式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– View Graph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8BD772F3-44EA-46B8-A2BA-35B1A7845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21" y="1762508"/>
            <a:ext cx="7483953" cy="11635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A9C28F8-CFF8-45D5-8816-650A18C26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3323858"/>
            <a:ext cx="9745589" cy="28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74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4563122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基于图像的三维建模 </a:t>
            </a:r>
            <a:r>
              <a:rPr lang="en-US" altLang="zh-CN" sz="1600"/>
              <a:t>– </a:t>
            </a:r>
            <a:r>
              <a:rPr lang="zh-CN" altLang="en-US" sz="1600"/>
              <a:t>稀疏点云重建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4563122" y="-1"/>
            <a:ext cx="1532878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稀疏重建 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Structure from Motion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517734-19FA-4472-9763-B128FB5418D9}"/>
              </a:ext>
            </a:extLst>
          </p:cNvPr>
          <p:cNvSpPr/>
          <p:nvPr/>
        </p:nvSpPr>
        <p:spPr>
          <a:xfrm>
            <a:off x="6096001" y="0"/>
            <a:ext cx="1994035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增量式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298053-6FC5-4C10-90BD-E5CA90F2F9ED}"/>
              </a:ext>
            </a:extLst>
          </p:cNvPr>
          <p:cNvSpPr/>
          <p:nvPr/>
        </p:nvSpPr>
        <p:spPr>
          <a:xfrm>
            <a:off x="8088561" y="-99"/>
            <a:ext cx="206985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全局式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8D6F08-8FE4-4983-9551-4B5771E66394}"/>
              </a:ext>
            </a:extLst>
          </p:cNvPr>
          <p:cNvSpPr/>
          <p:nvPr/>
        </p:nvSpPr>
        <p:spPr>
          <a:xfrm>
            <a:off x="10142376" y="3297"/>
            <a:ext cx="2050529" cy="2660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混合式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076F6E-B907-4C68-AA3C-02F1B1D78D64}"/>
              </a:ext>
            </a:extLst>
          </p:cNvPr>
          <p:cNvGrpSpPr/>
          <p:nvPr/>
        </p:nvGrpSpPr>
        <p:grpSpPr>
          <a:xfrm>
            <a:off x="431497" y="1139303"/>
            <a:ext cx="7453960" cy="369332"/>
            <a:chOff x="704850" y="1520309"/>
            <a:chExt cx="7453960" cy="36933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FF6C4F3-0EBD-4F48-9BB8-3529029A21D9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B95339-B0E3-4282-85DD-ED2DD49087A5}"/>
                </a:ext>
              </a:extLst>
            </p:cNvPr>
            <p:cNvSpPr/>
            <p:nvPr/>
          </p:nvSpPr>
          <p:spPr>
            <a:xfrm>
              <a:off x="1127942" y="1520309"/>
              <a:ext cx="70308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混合式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–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增量式估计</a:t>
              </a: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63AFA99-2F43-4523-A101-9661CE314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57" y="1459723"/>
            <a:ext cx="7277100" cy="442309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FC9D232-FF60-4115-83E8-F02F115AE31F}"/>
              </a:ext>
            </a:extLst>
          </p:cNvPr>
          <p:cNvSpPr/>
          <p:nvPr/>
        </p:nvSpPr>
        <p:spPr>
          <a:xfrm>
            <a:off x="1236279" y="5885390"/>
            <a:ext cx="9031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求解所需点越少，那么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RANSAC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中同样迭代次数下我们越能够得到高精度的结果</a:t>
            </a:r>
          </a:p>
        </p:txBody>
      </p:sp>
    </p:spTree>
    <p:extLst>
      <p:ext uri="{BB962C8B-B14F-4D97-AF65-F5344CB8AC3E}">
        <p14:creationId xmlns:p14="http://schemas.microsoft.com/office/powerpoint/2010/main" val="2138332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1" y="-1"/>
            <a:ext cx="973804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内容概览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603402C-B018-4C8B-A8CE-8C5D972DFCFE}"/>
              </a:ext>
            </a:extLst>
          </p:cNvPr>
          <p:cNvGrpSpPr/>
          <p:nvPr/>
        </p:nvGrpSpPr>
        <p:grpSpPr>
          <a:xfrm>
            <a:off x="1074577" y="1363794"/>
            <a:ext cx="9907748" cy="461665"/>
            <a:chOff x="1074577" y="1876978"/>
            <a:chExt cx="9907748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E1E145B-242B-45AC-B58E-20B1DF9B6E0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RGB-D SLAM</a:t>
              </a:r>
              <a:endParaRPr lang="zh-CN" altLang="en-US" sz="24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2823FEF-1442-4B3B-AF3B-7F8E6ACD3339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805458D-19BF-4C2D-A18A-D43C550619F4}"/>
              </a:ext>
            </a:extLst>
          </p:cNvPr>
          <p:cNvGrpSpPr/>
          <p:nvPr/>
        </p:nvGrpSpPr>
        <p:grpSpPr>
          <a:xfrm>
            <a:off x="1074577" y="2212250"/>
            <a:ext cx="9907748" cy="461665"/>
            <a:chOff x="1074577" y="1876978"/>
            <a:chExt cx="9907748" cy="46166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6655A0-FAFD-40BA-9AB5-3818E35DFBE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运动恢复结构（</a:t>
              </a:r>
              <a:r>
                <a:rPr lang="en-US" altLang="zh-CN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SfM</a:t>
              </a:r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4B6950E-32B5-496F-9909-C8B14659A522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DF3037E-2C1B-43BE-BD5C-7B0C0BB63AFE}"/>
              </a:ext>
            </a:extLst>
          </p:cNvPr>
          <p:cNvGrpSpPr/>
          <p:nvPr/>
        </p:nvGrpSpPr>
        <p:grpSpPr>
          <a:xfrm>
            <a:off x="1074577" y="3060706"/>
            <a:ext cx="9907748" cy="461665"/>
            <a:chOff x="1074577" y="1876978"/>
            <a:chExt cx="9907748" cy="46166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4D0F632-6209-41B0-A73A-4704DEFE005F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基于图像的三维建模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97803B2-99E9-475E-8F6B-15E9C6A8A376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303DAA3-701B-4553-B61E-EED7884E8D85}"/>
              </a:ext>
            </a:extLst>
          </p:cNvPr>
          <p:cNvGrpSpPr/>
          <p:nvPr/>
        </p:nvGrpSpPr>
        <p:grpSpPr>
          <a:xfrm>
            <a:off x="1074577" y="3909162"/>
            <a:ext cx="9907748" cy="461665"/>
            <a:chOff x="1074577" y="1876978"/>
            <a:chExt cx="9907748" cy="46166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6E51A40-23F4-4635-9C86-ECF90B40AC67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无人机平台的选择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4AEF13A-620C-4550-BB17-E96B1552434F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A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A3A87A7-F9C2-47D2-B6D2-A49F6E0BE890}"/>
              </a:ext>
            </a:extLst>
          </p:cNvPr>
          <p:cNvGrpSpPr/>
          <p:nvPr/>
        </p:nvGrpSpPr>
        <p:grpSpPr>
          <a:xfrm>
            <a:off x="1074577" y="4757619"/>
            <a:ext cx="9907748" cy="461665"/>
            <a:chOff x="1074577" y="1876978"/>
            <a:chExt cx="9907748" cy="46166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E68C6A1-0DCA-47E5-AB94-932D650F2702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我自己的心得体会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E92F80A-39E0-4A18-A289-88E15AB7B778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A458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24106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无人机平台的选择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1" y="-1"/>
            <a:ext cx="973804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实现方式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9D3C538-6146-4A46-8DA1-789FF513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951" y="1804386"/>
            <a:ext cx="5523685" cy="3249227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2E549A30-5580-480A-854D-31A562FBF5AD}"/>
              </a:ext>
            </a:extLst>
          </p:cNvPr>
          <p:cNvSpPr txBox="1"/>
          <p:nvPr/>
        </p:nvSpPr>
        <p:spPr>
          <a:xfrm>
            <a:off x="9944470" y="1258456"/>
            <a:ext cx="19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地面站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E6462FB-B7C7-4BBC-AB88-5B380846E71B}"/>
              </a:ext>
            </a:extLst>
          </p:cNvPr>
          <p:cNvSpPr txBox="1"/>
          <p:nvPr/>
        </p:nvSpPr>
        <p:spPr>
          <a:xfrm>
            <a:off x="9972804" y="3083218"/>
            <a:ext cx="19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机载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B5B77A1-D682-40A5-9673-BFD95AEAA823}"/>
              </a:ext>
            </a:extLst>
          </p:cNvPr>
          <p:cNvSpPr txBox="1"/>
          <p:nvPr/>
        </p:nvSpPr>
        <p:spPr>
          <a:xfrm>
            <a:off x="10029825" y="5153195"/>
            <a:ext cx="19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DIY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3421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无人机平台的选择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1" y="-1"/>
            <a:ext cx="973804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地面站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549A30-5580-480A-854D-31A562FBF5AD}"/>
              </a:ext>
            </a:extLst>
          </p:cNvPr>
          <p:cNvSpPr txBox="1"/>
          <p:nvPr/>
        </p:nvSpPr>
        <p:spPr>
          <a:xfrm>
            <a:off x="9944470" y="1258456"/>
            <a:ext cx="19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地面站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E6462FB-B7C7-4BBC-AB88-5B380846E71B}"/>
              </a:ext>
            </a:extLst>
          </p:cNvPr>
          <p:cNvSpPr txBox="1"/>
          <p:nvPr/>
        </p:nvSpPr>
        <p:spPr>
          <a:xfrm>
            <a:off x="9972804" y="3083218"/>
            <a:ext cx="19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机载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B5B77A1-D682-40A5-9673-BFD95AEAA823}"/>
              </a:ext>
            </a:extLst>
          </p:cNvPr>
          <p:cNvSpPr txBox="1"/>
          <p:nvPr/>
        </p:nvSpPr>
        <p:spPr>
          <a:xfrm>
            <a:off x="10029825" y="5153195"/>
            <a:ext cx="19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DIY</a:t>
            </a:r>
            <a:endParaRPr lang="zh-CN" altLang="en-US" sz="28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7B70EF-DBA5-4880-8E13-55DAA834D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18" y="1436170"/>
            <a:ext cx="6563557" cy="13056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02DD63-1173-4AA7-BA7A-32A406A8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30" y="2936632"/>
            <a:ext cx="2893169" cy="30513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F580FE-2614-4842-A9D9-99DF7F2A2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196" y="2827243"/>
            <a:ext cx="2334820" cy="25098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3A873C0-5572-4CFA-9E77-D02F393CC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565" y="2741797"/>
            <a:ext cx="2271803" cy="15349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91E1B75-A459-46EF-8784-2FE4AEE20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98" y="4262281"/>
            <a:ext cx="2800936" cy="2770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B724041-DEF6-43BE-B8E4-77B0A8B681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8159"/>
          <a:stretch/>
        </p:blipFill>
        <p:spPr>
          <a:xfrm>
            <a:off x="6584998" y="4638036"/>
            <a:ext cx="2621019" cy="137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11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无人机平台的选择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1" y="-1"/>
            <a:ext cx="973804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机载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549A30-5580-480A-854D-31A562FBF5AD}"/>
              </a:ext>
            </a:extLst>
          </p:cNvPr>
          <p:cNvSpPr txBox="1"/>
          <p:nvPr/>
        </p:nvSpPr>
        <p:spPr>
          <a:xfrm>
            <a:off x="9944470" y="1258456"/>
            <a:ext cx="19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地面站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E6462FB-B7C7-4BBC-AB88-5B380846E71B}"/>
              </a:ext>
            </a:extLst>
          </p:cNvPr>
          <p:cNvSpPr txBox="1"/>
          <p:nvPr/>
        </p:nvSpPr>
        <p:spPr>
          <a:xfrm>
            <a:off x="9972804" y="3083218"/>
            <a:ext cx="19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机载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B5B77A1-D682-40A5-9673-BFD95AEAA823}"/>
              </a:ext>
            </a:extLst>
          </p:cNvPr>
          <p:cNvSpPr txBox="1"/>
          <p:nvPr/>
        </p:nvSpPr>
        <p:spPr>
          <a:xfrm>
            <a:off x="10029825" y="5153195"/>
            <a:ext cx="19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DIY</a:t>
            </a:r>
            <a:endParaRPr lang="zh-CN" altLang="en-US" sz="28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94B515-D8A8-4A01-88F6-BAEC31E0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13" y="1299852"/>
            <a:ext cx="6765825" cy="13812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C4B760-0C75-44C1-B95C-58F62A439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12" y="2836831"/>
            <a:ext cx="3087333" cy="30873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7D9342-3B7C-4782-A656-6608410CE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499" y="2924183"/>
            <a:ext cx="3150721" cy="20739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E1ECBF-C274-4C62-B355-1679666A5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042" y="5402410"/>
            <a:ext cx="2790965" cy="80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371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无人机平台的选择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1" y="-1"/>
            <a:ext cx="973804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机载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549A30-5580-480A-854D-31A562FBF5AD}"/>
              </a:ext>
            </a:extLst>
          </p:cNvPr>
          <p:cNvSpPr txBox="1"/>
          <p:nvPr/>
        </p:nvSpPr>
        <p:spPr>
          <a:xfrm>
            <a:off x="9944470" y="1258456"/>
            <a:ext cx="19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地面站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E6462FB-B7C7-4BBC-AB88-5B380846E71B}"/>
              </a:ext>
            </a:extLst>
          </p:cNvPr>
          <p:cNvSpPr txBox="1"/>
          <p:nvPr/>
        </p:nvSpPr>
        <p:spPr>
          <a:xfrm>
            <a:off x="9972804" y="3083218"/>
            <a:ext cx="19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机载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B5B77A1-D682-40A5-9673-BFD95AEAA823}"/>
              </a:ext>
            </a:extLst>
          </p:cNvPr>
          <p:cNvSpPr txBox="1"/>
          <p:nvPr/>
        </p:nvSpPr>
        <p:spPr>
          <a:xfrm>
            <a:off x="10029825" y="5153195"/>
            <a:ext cx="19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DIY</a:t>
            </a:r>
            <a:endParaRPr lang="zh-CN" altLang="en-US" sz="28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AFB0F36-E4CC-4419-95C7-5AE1B57FAF60}"/>
              </a:ext>
            </a:extLst>
          </p:cNvPr>
          <p:cNvSpPr/>
          <p:nvPr/>
        </p:nvSpPr>
        <p:spPr>
          <a:xfrm>
            <a:off x="384073" y="1023202"/>
            <a:ext cx="70308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自主飞行无人机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-Skydio R1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（邹老师推荐）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0D53B93-D441-439A-B9C9-8594CE7F8E7E}"/>
              </a:ext>
            </a:extLst>
          </p:cNvPr>
          <p:cNvGrpSpPr/>
          <p:nvPr/>
        </p:nvGrpSpPr>
        <p:grpSpPr>
          <a:xfrm>
            <a:off x="1226975" y="1895469"/>
            <a:ext cx="7328425" cy="4224364"/>
            <a:chOff x="1226975" y="1895469"/>
            <a:chExt cx="7328425" cy="422436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2F75908-4427-4577-A471-740AE2BC5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6975" y="1895469"/>
              <a:ext cx="7328425" cy="422436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E09A43A-4AF4-40AF-8C5A-7C218E6B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4000" y="2389915"/>
              <a:ext cx="2409524" cy="8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3740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无人机平台的选择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1" y="-1"/>
            <a:ext cx="973804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DIY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549A30-5580-480A-854D-31A562FBF5AD}"/>
              </a:ext>
            </a:extLst>
          </p:cNvPr>
          <p:cNvSpPr txBox="1"/>
          <p:nvPr/>
        </p:nvSpPr>
        <p:spPr>
          <a:xfrm>
            <a:off x="9944470" y="1258456"/>
            <a:ext cx="19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地面站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E6462FB-B7C7-4BBC-AB88-5B380846E71B}"/>
              </a:ext>
            </a:extLst>
          </p:cNvPr>
          <p:cNvSpPr txBox="1"/>
          <p:nvPr/>
        </p:nvSpPr>
        <p:spPr>
          <a:xfrm>
            <a:off x="9972804" y="3083218"/>
            <a:ext cx="19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机载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B5B77A1-D682-40A5-9673-BFD95AEAA823}"/>
              </a:ext>
            </a:extLst>
          </p:cNvPr>
          <p:cNvSpPr txBox="1"/>
          <p:nvPr/>
        </p:nvSpPr>
        <p:spPr>
          <a:xfrm>
            <a:off x="10029825" y="5153195"/>
            <a:ext cx="19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DIY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96C104-A911-4DAD-9166-699C98C9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37" y="1296705"/>
            <a:ext cx="6938937" cy="43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64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传感器分类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E4D7C9-4A50-40D2-B47F-E9002EEEAEAF}"/>
              </a:ext>
            </a:extLst>
          </p:cNvPr>
          <p:cNvSpPr txBox="1"/>
          <p:nvPr/>
        </p:nvSpPr>
        <p:spPr>
          <a:xfrm>
            <a:off x="1285306" y="10817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双目方案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A6B7DC9-5E92-42F0-8BCB-CF055798BD6E}"/>
              </a:ext>
            </a:extLst>
          </p:cNvPr>
          <p:cNvSpPr txBox="1"/>
          <p:nvPr/>
        </p:nvSpPr>
        <p:spPr>
          <a:xfrm>
            <a:off x="4662648" y="108174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结构光方案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81B6B55-FF6B-4D71-B51E-CF640BC47DAE}"/>
              </a:ext>
            </a:extLst>
          </p:cNvPr>
          <p:cNvSpPr txBox="1"/>
          <p:nvPr/>
        </p:nvSpPr>
        <p:spPr>
          <a:xfrm>
            <a:off x="7844098" y="1081743"/>
            <a:ext cx="3201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飞行时间（</a:t>
            </a: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TOF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）方案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577BDC-7747-4538-B783-937F9C973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0" r="2379"/>
          <a:stretch/>
        </p:blipFill>
        <p:spPr>
          <a:xfrm>
            <a:off x="74645" y="1875904"/>
            <a:ext cx="3685592" cy="23030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2449EA-94CA-407A-AA85-4B2E11D9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923" y="1800538"/>
            <a:ext cx="2795001" cy="24538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B59ED0-DED0-488A-B911-23633DAEF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005" y="2003265"/>
            <a:ext cx="4642797" cy="217573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F3950214-3C4F-4993-B74C-F39C112A0DB1}"/>
              </a:ext>
            </a:extLst>
          </p:cNvPr>
          <p:cNvSpPr txBox="1"/>
          <p:nvPr/>
        </p:nvSpPr>
        <p:spPr>
          <a:xfrm>
            <a:off x="1313298" y="44499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立体匹配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A6CBE43-8DF0-41CD-8A2C-AE3B43700C8F}"/>
              </a:ext>
            </a:extLst>
          </p:cNvPr>
          <p:cNvSpPr txBox="1"/>
          <p:nvPr/>
        </p:nvSpPr>
        <p:spPr>
          <a:xfrm>
            <a:off x="5042817" y="44499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光斑匹配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A639C44-3102-47EF-8B53-F7FCCD847BB6}"/>
              </a:ext>
            </a:extLst>
          </p:cNvPr>
          <p:cNvSpPr txBox="1"/>
          <p:nvPr/>
        </p:nvSpPr>
        <p:spPr>
          <a:xfrm>
            <a:off x="9014162" y="44499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相位延迟计算深度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F97C2D2-11EB-4FE9-B9BE-28F86BCE6694}"/>
              </a:ext>
            </a:extLst>
          </p:cNvPr>
          <p:cNvGrpSpPr/>
          <p:nvPr/>
        </p:nvGrpSpPr>
        <p:grpSpPr>
          <a:xfrm>
            <a:off x="425648" y="5364879"/>
            <a:ext cx="3135087" cy="814915"/>
            <a:chOff x="625150" y="5310330"/>
            <a:chExt cx="3135087" cy="814915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174E50E-525B-4EE5-A958-28B645520FFD}"/>
                </a:ext>
              </a:extLst>
            </p:cNvPr>
            <p:cNvGrpSpPr/>
            <p:nvPr/>
          </p:nvGrpSpPr>
          <p:grpSpPr>
            <a:xfrm>
              <a:off x="625151" y="5310330"/>
              <a:ext cx="3135086" cy="369332"/>
              <a:chOff x="625151" y="5069166"/>
              <a:chExt cx="3135086" cy="369332"/>
            </a:xfrm>
          </p:grpSpPr>
          <p:pic>
            <p:nvPicPr>
              <p:cNvPr id="17" name="图形 16" descr="选中标记">
                <a:extLst>
                  <a:ext uri="{FF2B5EF4-FFF2-40B4-BE49-F238E27FC236}">
                    <a16:creationId xmlns:a16="http://schemas.microsoft.com/office/drawing/2014/main" id="{B4030B93-CDA2-48EB-8AD3-FA15EBD36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25151" y="5126336"/>
                <a:ext cx="259156" cy="259156"/>
              </a:xfrm>
              <a:prstGeom prst="rect">
                <a:avLst/>
              </a:prstGeom>
            </p:spPr>
          </p:pic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0ECCB8F-9F6E-46D0-B79C-233832B77479}"/>
                  </a:ext>
                </a:extLst>
              </p:cNvPr>
              <p:cNvSpPr txBox="1"/>
              <p:nvPr/>
            </p:nvSpPr>
            <p:spPr>
              <a:xfrm>
                <a:off x="1027159" y="5069166"/>
                <a:ext cx="2733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成本低</a:t>
                </a: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51FD5F42-4E23-4E6E-9F54-CD8350E56B82}"/>
                </a:ext>
              </a:extLst>
            </p:cNvPr>
            <p:cNvGrpSpPr/>
            <p:nvPr/>
          </p:nvGrpSpPr>
          <p:grpSpPr>
            <a:xfrm>
              <a:off x="625150" y="5755913"/>
              <a:ext cx="3135087" cy="369332"/>
              <a:chOff x="625150" y="5755913"/>
              <a:chExt cx="3135087" cy="369332"/>
            </a:xfrm>
          </p:grpSpPr>
          <p:pic>
            <p:nvPicPr>
              <p:cNvPr id="42" name="图形 41" descr="关闭">
                <a:extLst>
                  <a:ext uri="{FF2B5EF4-FFF2-40B4-BE49-F238E27FC236}">
                    <a16:creationId xmlns:a16="http://schemas.microsoft.com/office/drawing/2014/main" id="{C2D8DD3A-7EBE-4571-A26C-527F2BDFF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25150" y="5811001"/>
                <a:ext cx="259156" cy="259156"/>
              </a:xfrm>
              <a:prstGeom prst="rect">
                <a:avLst/>
              </a:prstGeom>
            </p:spPr>
          </p:pic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F6CB4494-5066-4A69-8A73-F20F0DD5935A}"/>
                  </a:ext>
                </a:extLst>
              </p:cNvPr>
              <p:cNvSpPr txBox="1"/>
              <p:nvPr/>
            </p:nvSpPr>
            <p:spPr>
              <a:xfrm>
                <a:off x="1027159" y="5755913"/>
                <a:ext cx="2733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算法复杂，受光照影响</a:t>
                </a: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AC7AAD1-FFD8-4B3B-BEA4-F12726F0A6E5}"/>
              </a:ext>
            </a:extLst>
          </p:cNvPr>
          <p:cNvGrpSpPr/>
          <p:nvPr/>
        </p:nvGrpSpPr>
        <p:grpSpPr>
          <a:xfrm>
            <a:off x="4029271" y="5309791"/>
            <a:ext cx="3135087" cy="814915"/>
            <a:chOff x="625150" y="5310330"/>
            <a:chExt cx="3135087" cy="814915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8EAEB510-C45F-4514-AA14-25D03C07CBD5}"/>
                </a:ext>
              </a:extLst>
            </p:cNvPr>
            <p:cNvGrpSpPr/>
            <p:nvPr/>
          </p:nvGrpSpPr>
          <p:grpSpPr>
            <a:xfrm>
              <a:off x="625151" y="5310330"/>
              <a:ext cx="3135086" cy="369332"/>
              <a:chOff x="625151" y="5069166"/>
              <a:chExt cx="3135086" cy="369332"/>
            </a:xfrm>
          </p:grpSpPr>
          <p:pic>
            <p:nvPicPr>
              <p:cNvPr id="53" name="图形 52" descr="选中标记">
                <a:extLst>
                  <a:ext uri="{FF2B5EF4-FFF2-40B4-BE49-F238E27FC236}">
                    <a16:creationId xmlns:a16="http://schemas.microsoft.com/office/drawing/2014/main" id="{1E7EC160-DDE2-4FEB-8147-96A081EE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25151" y="5126336"/>
                <a:ext cx="259156" cy="259156"/>
              </a:xfrm>
              <a:prstGeom prst="rect">
                <a:avLst/>
              </a:prstGeom>
            </p:spPr>
          </p:pic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78B29B65-E968-4308-9144-85B7BA9FE296}"/>
                  </a:ext>
                </a:extLst>
              </p:cNvPr>
              <p:cNvSpPr txBox="1"/>
              <p:nvPr/>
            </p:nvSpPr>
            <p:spPr>
              <a:xfrm>
                <a:off x="1027159" y="5069166"/>
                <a:ext cx="2733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技术成熟，分辨率高</a:t>
                </a: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E63B1D2F-1E6A-4F2B-874A-0B1409C01FDA}"/>
                </a:ext>
              </a:extLst>
            </p:cNvPr>
            <p:cNvGrpSpPr/>
            <p:nvPr/>
          </p:nvGrpSpPr>
          <p:grpSpPr>
            <a:xfrm>
              <a:off x="625150" y="5755913"/>
              <a:ext cx="3135087" cy="369332"/>
              <a:chOff x="625150" y="5755913"/>
              <a:chExt cx="3135087" cy="369332"/>
            </a:xfrm>
          </p:grpSpPr>
          <p:pic>
            <p:nvPicPr>
              <p:cNvPr id="51" name="图形 50" descr="关闭">
                <a:extLst>
                  <a:ext uri="{FF2B5EF4-FFF2-40B4-BE49-F238E27FC236}">
                    <a16:creationId xmlns:a16="http://schemas.microsoft.com/office/drawing/2014/main" id="{3D055FF0-C7DA-42EA-A3E5-12D7B3AB9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25150" y="5811001"/>
                <a:ext cx="259156" cy="259156"/>
              </a:xfrm>
              <a:prstGeom prst="rect">
                <a:avLst/>
              </a:prstGeom>
            </p:spPr>
          </p:pic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B43980D-5456-4315-8533-3359E71E9094}"/>
                  </a:ext>
                </a:extLst>
              </p:cNvPr>
              <p:cNvSpPr txBox="1"/>
              <p:nvPr/>
            </p:nvSpPr>
            <p:spPr>
              <a:xfrm>
                <a:off x="1027159" y="5755913"/>
                <a:ext cx="2733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室外环境失效</a:t>
                </a:r>
              </a:p>
            </p:txBody>
          </p:sp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D8BA74B-0D2A-4D24-9434-E31509FA3697}"/>
              </a:ext>
            </a:extLst>
          </p:cNvPr>
          <p:cNvGrpSpPr/>
          <p:nvPr/>
        </p:nvGrpSpPr>
        <p:grpSpPr>
          <a:xfrm>
            <a:off x="8095859" y="5294137"/>
            <a:ext cx="3135087" cy="814915"/>
            <a:chOff x="625150" y="5310330"/>
            <a:chExt cx="3135087" cy="814915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C3BA92FA-92DE-4C9C-ABF8-989AC50987A0}"/>
                </a:ext>
              </a:extLst>
            </p:cNvPr>
            <p:cNvGrpSpPr/>
            <p:nvPr/>
          </p:nvGrpSpPr>
          <p:grpSpPr>
            <a:xfrm>
              <a:off x="625151" y="5310330"/>
              <a:ext cx="3135086" cy="369332"/>
              <a:chOff x="625151" y="5069166"/>
              <a:chExt cx="3135086" cy="369332"/>
            </a:xfrm>
          </p:grpSpPr>
          <p:pic>
            <p:nvPicPr>
              <p:cNvPr id="60" name="图形 59" descr="选中标记">
                <a:extLst>
                  <a:ext uri="{FF2B5EF4-FFF2-40B4-BE49-F238E27FC236}">
                    <a16:creationId xmlns:a16="http://schemas.microsoft.com/office/drawing/2014/main" id="{22719783-3C9D-44E0-8A05-22F28AF23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25151" y="5126336"/>
                <a:ext cx="259156" cy="259156"/>
              </a:xfrm>
              <a:prstGeom prst="rect">
                <a:avLst/>
              </a:prstGeom>
            </p:spPr>
          </p:pic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47AE184-558A-4AFB-BFE7-88400FE41BF7}"/>
                  </a:ext>
                </a:extLst>
              </p:cNvPr>
              <p:cNvSpPr txBox="1"/>
              <p:nvPr/>
            </p:nvSpPr>
            <p:spPr>
              <a:xfrm>
                <a:off x="1027159" y="5069166"/>
                <a:ext cx="2733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抗干扰，视角宽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8D03F1F4-E0B7-40CA-AAF8-87A0A1E09233}"/>
                </a:ext>
              </a:extLst>
            </p:cNvPr>
            <p:cNvGrpSpPr/>
            <p:nvPr/>
          </p:nvGrpSpPr>
          <p:grpSpPr>
            <a:xfrm>
              <a:off x="625150" y="5755913"/>
              <a:ext cx="3135087" cy="369332"/>
              <a:chOff x="625150" y="5755913"/>
              <a:chExt cx="3135087" cy="369332"/>
            </a:xfrm>
          </p:grpSpPr>
          <p:pic>
            <p:nvPicPr>
              <p:cNvPr id="58" name="图形 57" descr="关闭">
                <a:extLst>
                  <a:ext uri="{FF2B5EF4-FFF2-40B4-BE49-F238E27FC236}">
                    <a16:creationId xmlns:a16="http://schemas.microsoft.com/office/drawing/2014/main" id="{DFDE54FE-87FF-4D9C-A7D5-2D694713A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25150" y="5811001"/>
                <a:ext cx="259156" cy="259156"/>
              </a:xfrm>
              <a:prstGeom prst="rect">
                <a:avLst/>
              </a:prstGeom>
            </p:spPr>
          </p:pic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055CCB4B-33FA-4C6A-805E-6EB7C9A00AAB}"/>
                  </a:ext>
                </a:extLst>
              </p:cNvPr>
              <p:cNvSpPr txBox="1"/>
              <p:nvPr/>
            </p:nvSpPr>
            <p:spPr>
              <a:xfrm>
                <a:off x="1027159" y="5755913"/>
                <a:ext cx="2733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分辨率小，成本高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21722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1" y="-1"/>
            <a:ext cx="973804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289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内容概览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603402C-B018-4C8B-A8CE-8C5D972DFCFE}"/>
              </a:ext>
            </a:extLst>
          </p:cNvPr>
          <p:cNvGrpSpPr/>
          <p:nvPr/>
        </p:nvGrpSpPr>
        <p:grpSpPr>
          <a:xfrm>
            <a:off x="1074577" y="1363794"/>
            <a:ext cx="9907748" cy="461665"/>
            <a:chOff x="1074577" y="1876978"/>
            <a:chExt cx="9907748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E1E145B-242B-45AC-B58E-20B1DF9B6E0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RGB-D SLAM</a:t>
              </a:r>
              <a:endParaRPr lang="zh-CN" altLang="en-US" sz="24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2823FEF-1442-4B3B-AF3B-7F8E6ACD3339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805458D-19BF-4C2D-A18A-D43C550619F4}"/>
              </a:ext>
            </a:extLst>
          </p:cNvPr>
          <p:cNvGrpSpPr/>
          <p:nvPr/>
        </p:nvGrpSpPr>
        <p:grpSpPr>
          <a:xfrm>
            <a:off x="1074577" y="2212250"/>
            <a:ext cx="9907748" cy="461665"/>
            <a:chOff x="1074577" y="1876978"/>
            <a:chExt cx="9907748" cy="46166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6655A0-FAFD-40BA-9AB5-3818E35DFBEE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运动恢复结构（</a:t>
              </a:r>
              <a:r>
                <a:rPr lang="en-US" altLang="zh-CN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SfM</a:t>
              </a:r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4B6950E-32B5-496F-9909-C8B14659A522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DF3037E-2C1B-43BE-BD5C-7B0C0BB63AFE}"/>
              </a:ext>
            </a:extLst>
          </p:cNvPr>
          <p:cNvGrpSpPr/>
          <p:nvPr/>
        </p:nvGrpSpPr>
        <p:grpSpPr>
          <a:xfrm>
            <a:off x="1074577" y="3060706"/>
            <a:ext cx="9907748" cy="461665"/>
            <a:chOff x="1074577" y="1876978"/>
            <a:chExt cx="9907748" cy="46166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4D0F632-6209-41B0-A73A-4704DEFE005F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基于图像的三维建模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97803B2-99E9-475E-8F6B-15E9C6A8A376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303DAA3-701B-4553-B61E-EED7884E8D85}"/>
              </a:ext>
            </a:extLst>
          </p:cNvPr>
          <p:cNvGrpSpPr/>
          <p:nvPr/>
        </p:nvGrpSpPr>
        <p:grpSpPr>
          <a:xfrm>
            <a:off x="1074577" y="3909162"/>
            <a:ext cx="9907748" cy="461665"/>
            <a:chOff x="1074577" y="1876978"/>
            <a:chExt cx="9907748" cy="46166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6E51A40-23F4-4635-9C86-ECF90B40AC67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无人机平台的选择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4AEF13A-620C-4550-BB17-E96B1552434F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A3A87A7-F9C2-47D2-B6D2-A49F6E0BE890}"/>
              </a:ext>
            </a:extLst>
          </p:cNvPr>
          <p:cNvGrpSpPr/>
          <p:nvPr/>
        </p:nvGrpSpPr>
        <p:grpSpPr>
          <a:xfrm>
            <a:off x="1074577" y="4757619"/>
            <a:ext cx="9907748" cy="461665"/>
            <a:chOff x="1074577" y="1876978"/>
            <a:chExt cx="9907748" cy="46166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E68C6A1-0DCA-47E5-AB94-932D650F2702}"/>
                </a:ext>
              </a:extLst>
            </p:cNvPr>
            <p:cNvSpPr txBox="1"/>
            <p:nvPr/>
          </p:nvSpPr>
          <p:spPr>
            <a:xfrm>
              <a:off x="1490663" y="1876978"/>
              <a:ext cx="949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我自己的心得体会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E92F80A-39E0-4A18-A289-88E15AB7B778}"/>
                </a:ext>
              </a:extLst>
            </p:cNvPr>
            <p:cNvSpPr/>
            <p:nvPr/>
          </p:nvSpPr>
          <p:spPr>
            <a:xfrm>
              <a:off x="1074577" y="2023836"/>
              <a:ext cx="167951" cy="167951"/>
            </a:xfrm>
            <a:prstGeom prst="ellipse">
              <a:avLst/>
            </a:prstGeom>
            <a:solidFill>
              <a:srgbClr val="2A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A458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93905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心得体会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1" y="-1"/>
            <a:ext cx="973804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6019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心得体会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实验室篇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8A17D71-CED6-4A0A-BB3D-63D57AF9868D}"/>
              </a:ext>
            </a:extLst>
          </p:cNvPr>
          <p:cNvGrpSpPr/>
          <p:nvPr/>
        </p:nvGrpSpPr>
        <p:grpSpPr>
          <a:xfrm>
            <a:off x="431497" y="1157965"/>
            <a:ext cx="7453960" cy="861774"/>
            <a:chOff x="704850" y="1520309"/>
            <a:chExt cx="7453960" cy="861774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2B57833-39A2-4B71-9D7C-0A5F68C511ED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776207B-2BAE-4225-9F83-DFC7F40BDA4D}"/>
                </a:ext>
              </a:extLst>
            </p:cNvPr>
            <p:cNvSpPr/>
            <p:nvPr/>
          </p:nvSpPr>
          <p:spPr>
            <a:xfrm>
              <a:off x="1127942" y="1520309"/>
              <a:ext cx="703086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章老师实验室研究目的性强 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 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均为增强现实服务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SfM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ICE-BA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RD-SLAM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RKD-SLAM</a:t>
              </a:r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9DF5438-8E9A-48EC-9891-E69CF828E544}"/>
              </a:ext>
            </a:extLst>
          </p:cNvPr>
          <p:cNvGrpSpPr/>
          <p:nvPr/>
        </p:nvGrpSpPr>
        <p:grpSpPr>
          <a:xfrm>
            <a:off x="431497" y="2982724"/>
            <a:ext cx="9618024" cy="892552"/>
            <a:chOff x="704850" y="1520309"/>
            <a:chExt cx="9618024" cy="89255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66598EE-C919-48D5-9279-11B0F72CF30F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E2F92A9-738A-4B16-836C-A9A95796FC80}"/>
                </a:ext>
              </a:extLst>
            </p:cNvPr>
            <p:cNvSpPr/>
            <p:nvPr/>
          </p:nvSpPr>
          <p:spPr>
            <a:xfrm>
              <a:off x="1127941" y="1520309"/>
              <a:ext cx="9194933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实验室有自己的传承，这个传承体现在新研究基于旧研究的基础上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非连续帧跟踪那篇研究中提出的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EI-BA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的基本思想和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ICE-BA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是有点相似的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1CD683-B137-40FE-B02E-3C30CBDC4700}"/>
              </a:ext>
            </a:extLst>
          </p:cNvPr>
          <p:cNvGrpSpPr/>
          <p:nvPr/>
        </p:nvGrpSpPr>
        <p:grpSpPr>
          <a:xfrm>
            <a:off x="431497" y="4556140"/>
            <a:ext cx="10550828" cy="1354217"/>
            <a:chOff x="704850" y="1520309"/>
            <a:chExt cx="10550828" cy="1354217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4960ED2-E7D6-4C77-9EBC-76714926B8F0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B94C95B-EF5B-478D-8B3A-4FE0179FCDD2}"/>
                </a:ext>
              </a:extLst>
            </p:cNvPr>
            <p:cNvSpPr/>
            <p:nvPr/>
          </p:nvSpPr>
          <p:spPr>
            <a:xfrm>
              <a:off x="1127941" y="1520309"/>
              <a:ext cx="10127737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章国峰老师实验室的硬件项目也会有落地难的问题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参观实验室时有感而发： 软件演示的部分中效果好的多用得是商汤的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SDK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，涉及到硬件的部分做得比较基础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主要集中软件开发，精力不够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别的原因？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3305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心得体会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1" y="-1"/>
            <a:ext cx="973804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6019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心得体会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技术篇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8A17D71-CED6-4A0A-BB3D-63D57AF9868D}"/>
              </a:ext>
            </a:extLst>
          </p:cNvPr>
          <p:cNvGrpSpPr/>
          <p:nvPr/>
        </p:nvGrpSpPr>
        <p:grpSpPr>
          <a:xfrm>
            <a:off x="431497" y="1157965"/>
            <a:ext cx="10292728" cy="1107996"/>
            <a:chOff x="704850" y="1520309"/>
            <a:chExt cx="10292728" cy="1107996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2B57833-39A2-4B71-9D7C-0A5F68C511ED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776207B-2BAE-4225-9F83-DFC7F40BDA4D}"/>
                </a:ext>
              </a:extLst>
            </p:cNvPr>
            <p:cNvSpPr/>
            <p:nvPr/>
          </p:nvSpPr>
          <p:spPr>
            <a:xfrm>
              <a:off x="1127942" y="1520309"/>
              <a:ext cx="986963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动态环境</a:t>
              </a:r>
              <a:r>
                <a:rPr lang="zh-CN" altLang="en-US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的确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是个接近三十多年以来没有被好好解决的问题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黄国权老师原话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  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但是根据方宇的研究，语义信息有可能极大缓解这个问题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9DF5438-8E9A-48EC-9891-E69CF828E544}"/>
              </a:ext>
            </a:extLst>
          </p:cNvPr>
          <p:cNvGrpSpPr/>
          <p:nvPr/>
        </p:nvGrpSpPr>
        <p:grpSpPr>
          <a:xfrm>
            <a:off x="431497" y="2914264"/>
            <a:ext cx="10958553" cy="1354217"/>
            <a:chOff x="704850" y="1520309"/>
            <a:chExt cx="10958553" cy="1354217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66598EE-C919-48D5-9279-11B0F72CF30F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E2F92A9-738A-4B16-836C-A9A95796FC80}"/>
                </a:ext>
              </a:extLst>
            </p:cNvPr>
            <p:cNvSpPr/>
            <p:nvPr/>
          </p:nvSpPr>
          <p:spPr>
            <a:xfrm>
              <a:off x="1127941" y="1520309"/>
              <a:ext cx="10535462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VSLAM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问题不适合用端到端的方式解决；但是三维重建可以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深度学习适合发现那些人不太好找的规律，这些地方才是值得深度学习发力的地方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基于学习的特征、参数的辅助确定、回环检测以及语义信息的获取，是老师们认为比较合理的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DL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SLAM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结合的发力点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6F56D15-5BE5-4297-9B16-EFB0EE3E764B}"/>
              </a:ext>
            </a:extLst>
          </p:cNvPr>
          <p:cNvGrpSpPr/>
          <p:nvPr/>
        </p:nvGrpSpPr>
        <p:grpSpPr>
          <a:xfrm>
            <a:off x="498172" y="4432521"/>
            <a:ext cx="9618024" cy="1107996"/>
            <a:chOff x="704850" y="1520309"/>
            <a:chExt cx="9618024" cy="1107996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D38BF72-6348-4BD1-AB54-292F8035A824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851D89C-EB53-4C5B-9ED3-24EE75B80BE5}"/>
                </a:ext>
              </a:extLst>
            </p:cNvPr>
            <p:cNvSpPr/>
            <p:nvPr/>
          </p:nvSpPr>
          <p:spPr>
            <a:xfrm>
              <a:off x="1127941" y="1520309"/>
              <a:ext cx="9194933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5G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技术会促进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VSLAM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的发展，也可能对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VSLAM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产生冲击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强实时的云计算成为可能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5G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本身的定位信号可能解决全局定位的问题，我们可能只需要一个简单的视觉里程计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4391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EEC6F24-C4EF-4EEF-8248-CD396B07D1E2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心得体会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1" y="-1"/>
            <a:ext cx="973804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6019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心得体会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修炼篇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8A17D71-CED6-4A0A-BB3D-63D57AF9868D}"/>
              </a:ext>
            </a:extLst>
          </p:cNvPr>
          <p:cNvGrpSpPr/>
          <p:nvPr/>
        </p:nvGrpSpPr>
        <p:grpSpPr>
          <a:xfrm>
            <a:off x="431497" y="1157965"/>
            <a:ext cx="10292728" cy="1354217"/>
            <a:chOff x="704850" y="1520309"/>
            <a:chExt cx="10292728" cy="1354217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2B57833-39A2-4B71-9D7C-0A5F68C511ED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776207B-2BAE-4225-9F83-DFC7F40BDA4D}"/>
                </a:ext>
              </a:extLst>
            </p:cNvPr>
            <p:cNvSpPr/>
            <p:nvPr/>
          </p:nvSpPr>
          <p:spPr>
            <a:xfrm>
              <a:off x="1127942" y="1520309"/>
              <a:ext cx="9869636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从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手撸一个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VO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或者是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SLAM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系统，直到做出成果，是最好的研究方式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黄国权老师原话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只是看论文、看开源框架远远不够，实际中的坑很多，不写代码发现不了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这种方法适合博士生，硕士生时间不够（大神除外），可以动手改动开源框架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9DF5438-8E9A-48EC-9891-E69CF828E544}"/>
              </a:ext>
            </a:extLst>
          </p:cNvPr>
          <p:cNvGrpSpPr/>
          <p:nvPr/>
        </p:nvGrpSpPr>
        <p:grpSpPr>
          <a:xfrm>
            <a:off x="431497" y="2914264"/>
            <a:ext cx="10958553" cy="861774"/>
            <a:chOff x="704850" y="1520309"/>
            <a:chExt cx="10958553" cy="861774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66598EE-C919-48D5-9279-11B0F72CF30F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E2F92A9-738A-4B16-836C-A9A95796FC80}"/>
                </a:ext>
              </a:extLst>
            </p:cNvPr>
            <p:cNvSpPr/>
            <p:nvPr/>
          </p:nvSpPr>
          <p:spPr>
            <a:xfrm>
              <a:off x="1127941" y="1520309"/>
              <a:ext cx="10535462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有想法就要尽快动手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来自方宇，语义方向的研究进展太快了，你都不知道你的点子能中顶会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6F56D15-5BE5-4297-9B16-EFB0EE3E764B}"/>
              </a:ext>
            </a:extLst>
          </p:cNvPr>
          <p:cNvGrpSpPr/>
          <p:nvPr/>
        </p:nvGrpSpPr>
        <p:grpSpPr>
          <a:xfrm>
            <a:off x="498172" y="4432521"/>
            <a:ext cx="9618024" cy="1600438"/>
            <a:chOff x="704850" y="1520309"/>
            <a:chExt cx="9618024" cy="160043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D38BF72-6348-4BD1-AB54-292F8035A824}"/>
                </a:ext>
              </a:extLst>
            </p:cNvPr>
            <p:cNvSpPr/>
            <p:nvPr/>
          </p:nvSpPr>
          <p:spPr>
            <a:xfrm>
              <a:off x="704850" y="1638300"/>
              <a:ext cx="133350" cy="1333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851D89C-EB53-4C5B-9ED3-24EE75B80BE5}"/>
                </a:ext>
              </a:extLst>
            </p:cNvPr>
            <p:cNvSpPr/>
            <p:nvPr/>
          </p:nvSpPr>
          <p:spPr>
            <a:xfrm>
              <a:off x="1127941" y="1520309"/>
              <a:ext cx="9194933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交流，交流，交流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只待在实验室的小圈子里你不会知道世界有多大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了解行业大佬们的思路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倾听别人的提问，对自己也有帮助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Tx/>
                <a:buChar char="-"/>
              </a:pPr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6116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6096000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6096000" y="-1"/>
            <a:ext cx="6096000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D6621B-564A-4057-91FB-67476EFE5F2D}"/>
              </a:ext>
            </a:extLst>
          </p:cNvPr>
          <p:cNvSpPr/>
          <p:nvPr/>
        </p:nvSpPr>
        <p:spPr>
          <a:xfrm>
            <a:off x="1491232" y="847246"/>
            <a:ext cx="9132173" cy="936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谢谢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9454BC-70EA-473F-BCC9-FF79FAD90CA9}"/>
              </a:ext>
            </a:extLst>
          </p:cNvPr>
          <p:cNvSpPr txBox="1"/>
          <p:nvPr/>
        </p:nvSpPr>
        <p:spPr>
          <a:xfrm>
            <a:off x="4988865" y="2837605"/>
            <a:ext cx="221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硕</a:t>
            </a:r>
            <a:r>
              <a:rPr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  </a:t>
            </a:r>
            <a:r>
              <a:rPr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298BF18-A1A8-46DF-AA27-13DC351387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9662" y="5002889"/>
            <a:ext cx="1332676" cy="123674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AB5970D-8E71-4E12-AAB0-55C52AA8634B}"/>
              </a:ext>
            </a:extLst>
          </p:cNvPr>
          <p:cNvSpPr txBox="1"/>
          <p:nvPr/>
        </p:nvSpPr>
        <p:spPr>
          <a:xfrm>
            <a:off x="4180358" y="3616223"/>
            <a:ext cx="375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guoqing2017@gmail.com</a:t>
            </a:r>
            <a:endParaRPr lang="zh-CN" altLang="en-US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FCB7D05-83D8-4372-9695-CDA6E3E03686}"/>
              </a:ext>
            </a:extLst>
          </p:cNvPr>
          <p:cNvSpPr txBox="1"/>
          <p:nvPr/>
        </p:nvSpPr>
        <p:spPr>
          <a:xfrm>
            <a:off x="4180358" y="4379362"/>
            <a:ext cx="3753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July 27, 2019</a:t>
            </a:r>
            <a:endParaRPr lang="zh-CN" altLang="en-US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51DCC5-446B-4B2A-A0AB-1E3883141940}"/>
              </a:ext>
            </a:extLst>
          </p:cNvPr>
          <p:cNvSpPr/>
          <p:nvPr/>
        </p:nvSpPr>
        <p:spPr>
          <a:xfrm>
            <a:off x="979603" y="1791653"/>
            <a:ext cx="10232794" cy="45719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5F31FC-AD4A-4685-9739-55748873E534}"/>
              </a:ext>
            </a:extLst>
          </p:cNvPr>
          <p:cNvSpPr txBox="1"/>
          <p:nvPr/>
        </p:nvSpPr>
        <p:spPr>
          <a:xfrm>
            <a:off x="5044945" y="1872011"/>
            <a:ext cx="1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Time for Q &amp; A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33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RGB-D SLAM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算法流程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3D9C2C4-36F3-4A42-A37C-C41943462CEF}"/>
              </a:ext>
            </a:extLst>
          </p:cNvPr>
          <p:cNvGrpSpPr/>
          <p:nvPr/>
        </p:nvGrpSpPr>
        <p:grpSpPr>
          <a:xfrm>
            <a:off x="645436" y="1717038"/>
            <a:ext cx="1163077" cy="370528"/>
            <a:chOff x="2981326" y="1875453"/>
            <a:chExt cx="816233" cy="2600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894DFFB-6932-42FB-AAE5-A4DD2F2B4E48}"/>
                </a:ext>
              </a:extLst>
            </p:cNvPr>
            <p:cNvSpPr/>
            <p:nvPr/>
          </p:nvSpPr>
          <p:spPr>
            <a:xfrm>
              <a:off x="2981326" y="1875453"/>
              <a:ext cx="816233" cy="1959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BDCBED66-ED23-4DA4-935C-F32EE7BD4F42}"/>
                </a:ext>
              </a:extLst>
            </p:cNvPr>
            <p:cNvSpPr/>
            <p:nvPr/>
          </p:nvSpPr>
          <p:spPr>
            <a:xfrm>
              <a:off x="2981326" y="2089766"/>
              <a:ext cx="816233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391AE92-9FEC-46FD-9E26-D44A1162E53C}"/>
                </a:ext>
              </a:extLst>
            </p:cNvPr>
            <p:cNvSpPr/>
            <p:nvPr/>
          </p:nvSpPr>
          <p:spPr>
            <a:xfrm>
              <a:off x="3045620" y="1930562"/>
              <a:ext cx="98264" cy="982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4D10897-3302-439E-95B5-F0C08909045F}"/>
              </a:ext>
            </a:extLst>
          </p:cNvPr>
          <p:cNvSpPr txBox="1"/>
          <p:nvPr/>
        </p:nvSpPr>
        <p:spPr>
          <a:xfrm>
            <a:off x="411688" y="2270715"/>
            <a:ext cx="168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RGB-D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传感器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F5AA0E0-B226-429A-B436-8D05AF2BE874}"/>
              </a:ext>
            </a:extLst>
          </p:cNvPr>
          <p:cNvCxnSpPr>
            <a:cxnSpLocks/>
          </p:cNvCxnSpPr>
          <p:nvPr/>
        </p:nvCxnSpPr>
        <p:spPr>
          <a:xfrm>
            <a:off x="2322130" y="2022420"/>
            <a:ext cx="2715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CF7D701-02AB-4FFC-90AF-2DD15B7B256E}"/>
              </a:ext>
            </a:extLst>
          </p:cNvPr>
          <p:cNvGrpSpPr/>
          <p:nvPr/>
        </p:nvGrpSpPr>
        <p:grpSpPr>
          <a:xfrm>
            <a:off x="3160330" y="1386846"/>
            <a:ext cx="766990" cy="543363"/>
            <a:chOff x="4701073" y="2489083"/>
            <a:chExt cx="766990" cy="54336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11EE371-48F3-45F6-919A-D968CECE077A}"/>
                </a:ext>
              </a:extLst>
            </p:cNvPr>
            <p:cNvSpPr/>
            <p:nvPr/>
          </p:nvSpPr>
          <p:spPr>
            <a:xfrm>
              <a:off x="4791269" y="2565918"/>
              <a:ext cx="676794" cy="4665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4CCC9B2-81E7-488C-89F1-B2C3B91680D6}"/>
                </a:ext>
              </a:extLst>
            </p:cNvPr>
            <p:cNvSpPr/>
            <p:nvPr/>
          </p:nvSpPr>
          <p:spPr>
            <a:xfrm>
              <a:off x="4701073" y="2489083"/>
              <a:ext cx="676794" cy="4665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F8B652B4-4A46-4159-8963-68B957EC988B}"/>
              </a:ext>
            </a:extLst>
          </p:cNvPr>
          <p:cNvSpPr txBox="1"/>
          <p:nvPr/>
        </p:nvSpPr>
        <p:spPr>
          <a:xfrm>
            <a:off x="2656317" y="2270715"/>
            <a:ext cx="191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RGB-D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图像序列</a:t>
            </a: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B0BFBC4A-3DD8-4618-B936-48F8FE5A5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915" y="1189191"/>
            <a:ext cx="1208786" cy="1208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95606F51-F57D-4681-A1CE-6F12D5DED151}"/>
              </a:ext>
            </a:extLst>
          </p:cNvPr>
          <p:cNvSpPr txBox="1"/>
          <p:nvPr/>
        </p:nvSpPr>
        <p:spPr>
          <a:xfrm>
            <a:off x="5248948" y="2315419"/>
            <a:ext cx="191565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RGB-D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相机跟踪</a:t>
            </a: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CE1CAA61-46C8-4D20-926C-0E1ECE85B731}"/>
              </a:ext>
            </a:extLst>
          </p:cNvPr>
          <p:cNvCxnSpPr>
            <a:cxnSpLocks/>
          </p:cNvCxnSpPr>
          <p:nvPr/>
        </p:nvCxnSpPr>
        <p:spPr>
          <a:xfrm>
            <a:off x="7463296" y="1930209"/>
            <a:ext cx="17646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4CEDEB9-8A31-4B55-B336-D46B1EB34446}"/>
              </a:ext>
            </a:extLst>
          </p:cNvPr>
          <p:cNvSpPr txBox="1"/>
          <p:nvPr/>
        </p:nvSpPr>
        <p:spPr>
          <a:xfrm>
            <a:off x="9157004" y="2324675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自由度传感器位姿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019207AE-A6E5-4DAB-BFCB-F33AD9FAC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416" y="2812296"/>
            <a:ext cx="1039784" cy="103978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179B576-09AF-482F-8F53-D29CCF1CDE8C}"/>
              </a:ext>
            </a:extLst>
          </p:cNvPr>
          <p:cNvSpPr/>
          <p:nvPr/>
        </p:nvSpPr>
        <p:spPr>
          <a:xfrm>
            <a:off x="849706" y="3983230"/>
            <a:ext cx="6375353" cy="215156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BED7EC3-F026-4B13-AB9E-958A64D8DC69}"/>
              </a:ext>
            </a:extLst>
          </p:cNvPr>
          <p:cNvSpPr txBox="1"/>
          <p:nvPr/>
        </p:nvSpPr>
        <p:spPr>
          <a:xfrm>
            <a:off x="3142490" y="40764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后端模型维护</a:t>
            </a: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45D95132-0C50-4AA4-B62A-994896C3D6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410" y="4386098"/>
            <a:ext cx="1318195" cy="1318195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C36044DA-5AC8-4CF4-8833-911B2D8B2AE7}"/>
              </a:ext>
            </a:extLst>
          </p:cNvPr>
          <p:cNvSpPr txBox="1"/>
          <p:nvPr/>
        </p:nvSpPr>
        <p:spPr>
          <a:xfrm>
            <a:off x="1311677" y="56050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稠密模型重建</a:t>
            </a: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3010C460-7F7B-4FC0-AE85-E19816D00A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1842" y="4583570"/>
            <a:ext cx="1149147" cy="102146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31D2C8E3-4C4F-4DB4-8687-228967AB4684}"/>
              </a:ext>
            </a:extLst>
          </p:cNvPr>
          <p:cNvSpPr txBox="1"/>
          <p:nvPr/>
        </p:nvSpPr>
        <p:spPr>
          <a:xfrm>
            <a:off x="4941585" y="562822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全局模型优化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F6079BC-1EA1-405A-AB9E-C23F591BDE6A}"/>
              </a:ext>
            </a:extLst>
          </p:cNvPr>
          <p:cNvCxnSpPr>
            <a:cxnSpLocks/>
          </p:cNvCxnSpPr>
          <p:nvPr/>
        </p:nvCxnSpPr>
        <p:spPr>
          <a:xfrm>
            <a:off x="7463296" y="5166631"/>
            <a:ext cx="17646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95BDEC92-FFC5-4252-872F-93FBB0998277}"/>
              </a:ext>
            </a:extLst>
          </p:cNvPr>
          <p:cNvSpPr txBox="1"/>
          <p:nvPr/>
        </p:nvSpPr>
        <p:spPr>
          <a:xfrm>
            <a:off x="9823489" y="58128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稠密模型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5B0F69-3E2B-48E6-ADA8-D216094E6E25}"/>
              </a:ext>
            </a:extLst>
          </p:cNvPr>
          <p:cNvGrpSpPr/>
          <p:nvPr/>
        </p:nvGrpSpPr>
        <p:grpSpPr>
          <a:xfrm>
            <a:off x="9772540" y="4494508"/>
            <a:ext cx="1209675" cy="1209675"/>
            <a:chOff x="9772540" y="4494508"/>
            <a:chExt cx="1209675" cy="1209675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1E819C3-5E56-48FD-872E-CADAF1CFEAE3}"/>
                </a:ext>
              </a:extLst>
            </p:cNvPr>
            <p:cNvSpPr/>
            <p:nvPr/>
          </p:nvSpPr>
          <p:spPr>
            <a:xfrm>
              <a:off x="9772540" y="4494508"/>
              <a:ext cx="1209675" cy="1209675"/>
            </a:xfrm>
            <a:custGeom>
              <a:avLst/>
              <a:gdLst>
                <a:gd name="connsiteX0" fmla="*/ 110 w 1209675"/>
                <a:gd name="connsiteY0" fmla="*/ 604947 h 1209675"/>
                <a:gd name="connsiteX1" fmla="*/ 604947 w 1209675"/>
                <a:gd name="connsiteY1" fmla="*/ 1209785 h 1209675"/>
                <a:gd name="connsiteX2" fmla="*/ 1209785 w 1209675"/>
                <a:gd name="connsiteY2" fmla="*/ 604947 h 1209675"/>
                <a:gd name="connsiteX3" fmla="*/ 604947 w 1209675"/>
                <a:gd name="connsiteY3" fmla="*/ 110 h 1209675"/>
                <a:gd name="connsiteX4" fmla="*/ 110 w 1209675"/>
                <a:gd name="connsiteY4" fmla="*/ 604947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9675" h="1209675">
                  <a:moveTo>
                    <a:pt x="110" y="604947"/>
                  </a:moveTo>
                  <a:cubicBezTo>
                    <a:pt x="110" y="938990"/>
                    <a:pt x="270905" y="1209785"/>
                    <a:pt x="604947" y="1209785"/>
                  </a:cubicBezTo>
                  <a:cubicBezTo>
                    <a:pt x="938990" y="1209785"/>
                    <a:pt x="1209785" y="938990"/>
                    <a:pt x="1209785" y="604947"/>
                  </a:cubicBezTo>
                  <a:cubicBezTo>
                    <a:pt x="1209785" y="270905"/>
                    <a:pt x="938990" y="110"/>
                    <a:pt x="604947" y="110"/>
                  </a:cubicBezTo>
                  <a:cubicBezTo>
                    <a:pt x="270905" y="110"/>
                    <a:pt x="110" y="270905"/>
                    <a:pt x="110" y="6049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0065EA8-3F23-45CC-83E0-05D1E317F29C}"/>
                </a:ext>
              </a:extLst>
            </p:cNvPr>
            <p:cNvSpPr/>
            <p:nvPr/>
          </p:nvSpPr>
          <p:spPr>
            <a:xfrm>
              <a:off x="9999354" y="4838485"/>
              <a:ext cx="378023" cy="615469"/>
            </a:xfrm>
            <a:custGeom>
              <a:avLst/>
              <a:gdLst>
                <a:gd name="connsiteX0" fmla="*/ 378133 w 378023"/>
                <a:gd name="connsiteY0" fmla="*/ 615367 h 615469"/>
                <a:gd name="connsiteX1" fmla="*/ 11073 w 378023"/>
                <a:gd name="connsiteY1" fmla="*/ 452250 h 615469"/>
                <a:gd name="connsiteX2" fmla="*/ 110 w 378023"/>
                <a:gd name="connsiteY2" fmla="*/ 435428 h 615469"/>
                <a:gd name="connsiteX3" fmla="*/ 110 w 378023"/>
                <a:gd name="connsiteY3" fmla="*/ 18279 h 615469"/>
                <a:gd name="connsiteX4" fmla="*/ 19729 w 378023"/>
                <a:gd name="connsiteY4" fmla="*/ 124 h 615469"/>
                <a:gd name="connsiteX5" fmla="*/ 26004 w 378023"/>
                <a:gd name="connsiteY5" fmla="*/ 1457 h 615469"/>
                <a:gd name="connsiteX6" fmla="*/ 378133 w 378023"/>
                <a:gd name="connsiteY6" fmla="*/ 157959 h 61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023" h="615469">
                  <a:moveTo>
                    <a:pt x="378133" y="615367"/>
                  </a:moveTo>
                  <a:lnTo>
                    <a:pt x="11073" y="452250"/>
                  </a:lnTo>
                  <a:cubicBezTo>
                    <a:pt x="4496" y="449208"/>
                    <a:pt x="237" y="442673"/>
                    <a:pt x="110" y="435428"/>
                  </a:cubicBezTo>
                  <a:lnTo>
                    <a:pt x="110" y="18279"/>
                  </a:lnTo>
                  <a:cubicBezTo>
                    <a:pt x="514" y="7848"/>
                    <a:pt x="9298" y="-280"/>
                    <a:pt x="19729" y="124"/>
                  </a:cubicBezTo>
                  <a:cubicBezTo>
                    <a:pt x="21881" y="208"/>
                    <a:pt x="24004" y="659"/>
                    <a:pt x="26004" y="1457"/>
                  </a:cubicBezTo>
                  <a:lnTo>
                    <a:pt x="378133" y="15795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DE3D14D9-0BBE-448E-9D7F-73E74670E878}"/>
                </a:ext>
              </a:extLst>
            </p:cNvPr>
            <p:cNvSpPr/>
            <p:nvPr/>
          </p:nvSpPr>
          <p:spPr>
            <a:xfrm>
              <a:off x="10377378" y="4838019"/>
              <a:ext cx="378023" cy="615469"/>
            </a:xfrm>
            <a:custGeom>
              <a:avLst/>
              <a:gdLst>
                <a:gd name="connsiteX0" fmla="*/ 353373 w 378023"/>
                <a:gd name="connsiteY0" fmla="*/ 1545 h 615469"/>
                <a:gd name="connsiteX1" fmla="*/ 110 w 378023"/>
                <a:gd name="connsiteY1" fmla="*/ 158425 h 615469"/>
                <a:gd name="connsiteX2" fmla="*/ 110 w 378023"/>
                <a:gd name="connsiteY2" fmla="*/ 615833 h 615469"/>
                <a:gd name="connsiteX3" fmla="*/ 367549 w 378023"/>
                <a:gd name="connsiteY3" fmla="*/ 452527 h 615469"/>
                <a:gd name="connsiteX4" fmla="*/ 378133 w 378023"/>
                <a:gd name="connsiteY4" fmla="*/ 436461 h 615469"/>
                <a:gd name="connsiteX5" fmla="*/ 378133 w 378023"/>
                <a:gd name="connsiteY5" fmla="*/ 17611 h 615469"/>
                <a:gd name="connsiteX6" fmla="*/ 360102 w 378023"/>
                <a:gd name="connsiteY6" fmla="*/ 112 h 615469"/>
                <a:gd name="connsiteX7" fmla="*/ 353373 w 378023"/>
                <a:gd name="connsiteY7" fmla="*/ 1545 h 61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023" h="615469">
                  <a:moveTo>
                    <a:pt x="353373" y="1545"/>
                  </a:moveTo>
                  <a:lnTo>
                    <a:pt x="110" y="158425"/>
                  </a:lnTo>
                  <a:lnTo>
                    <a:pt x="110" y="615833"/>
                  </a:lnTo>
                  <a:lnTo>
                    <a:pt x="367549" y="452527"/>
                  </a:lnTo>
                  <a:cubicBezTo>
                    <a:pt x="373922" y="449711"/>
                    <a:pt x="378061" y="443429"/>
                    <a:pt x="378133" y="436461"/>
                  </a:cubicBezTo>
                  <a:lnTo>
                    <a:pt x="378133" y="17611"/>
                  </a:lnTo>
                  <a:cubicBezTo>
                    <a:pt x="377986" y="7800"/>
                    <a:pt x="369914" y="-35"/>
                    <a:pt x="360102" y="112"/>
                  </a:cubicBezTo>
                  <a:cubicBezTo>
                    <a:pt x="357787" y="147"/>
                    <a:pt x="355501" y="633"/>
                    <a:pt x="353373" y="154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47C20913-3977-41F7-9E64-6EEE5A6ADE1C}"/>
                </a:ext>
              </a:extLst>
            </p:cNvPr>
            <p:cNvSpPr/>
            <p:nvPr/>
          </p:nvSpPr>
          <p:spPr>
            <a:xfrm>
              <a:off x="10207267" y="4744949"/>
              <a:ext cx="340221" cy="179561"/>
            </a:xfrm>
            <a:custGeom>
              <a:avLst/>
              <a:gdLst>
                <a:gd name="connsiteX0" fmla="*/ 170220 w 340221"/>
                <a:gd name="connsiteY0" fmla="*/ 104066 h 179561"/>
                <a:gd name="connsiteX1" fmla="*/ 6347 w 340221"/>
                <a:gd name="connsiteY1" fmla="*/ 110 h 179561"/>
                <a:gd name="connsiteX2" fmla="*/ 110 w 340221"/>
                <a:gd name="connsiteY2" fmla="*/ 37912 h 179561"/>
                <a:gd name="connsiteX3" fmla="*/ 170220 w 340221"/>
                <a:gd name="connsiteY3" fmla="*/ 179671 h 179561"/>
                <a:gd name="connsiteX4" fmla="*/ 340331 w 340221"/>
                <a:gd name="connsiteY4" fmla="*/ 37912 h 179561"/>
                <a:gd name="connsiteX5" fmla="*/ 334094 w 340221"/>
                <a:gd name="connsiteY5" fmla="*/ 110 h 179561"/>
                <a:gd name="connsiteX6" fmla="*/ 170220 w 340221"/>
                <a:gd name="connsiteY6" fmla="*/ 104066 h 1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0221" h="179561">
                  <a:moveTo>
                    <a:pt x="170220" y="104066"/>
                  </a:moveTo>
                  <a:cubicBezTo>
                    <a:pt x="91970" y="104066"/>
                    <a:pt x="26383" y="60027"/>
                    <a:pt x="6347" y="110"/>
                  </a:cubicBezTo>
                  <a:cubicBezTo>
                    <a:pt x="2251" y="12294"/>
                    <a:pt x="145" y="25058"/>
                    <a:pt x="110" y="37912"/>
                  </a:cubicBezTo>
                  <a:cubicBezTo>
                    <a:pt x="110" y="116163"/>
                    <a:pt x="75715" y="179671"/>
                    <a:pt x="170220" y="179671"/>
                  </a:cubicBezTo>
                  <a:cubicBezTo>
                    <a:pt x="264726" y="179671"/>
                    <a:pt x="340331" y="116163"/>
                    <a:pt x="340331" y="37912"/>
                  </a:cubicBezTo>
                  <a:cubicBezTo>
                    <a:pt x="340296" y="25058"/>
                    <a:pt x="338190" y="12294"/>
                    <a:pt x="334094" y="110"/>
                  </a:cubicBezTo>
                  <a:cubicBezTo>
                    <a:pt x="314058" y="60027"/>
                    <a:pt x="248471" y="104066"/>
                    <a:pt x="170220" y="1040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3D563CE1-17F8-4047-8964-7D5FE99F736D}"/>
              </a:ext>
            </a:extLst>
          </p:cNvPr>
          <p:cNvSpPr/>
          <p:nvPr/>
        </p:nvSpPr>
        <p:spPr>
          <a:xfrm>
            <a:off x="9922390" y="1514111"/>
            <a:ext cx="617131" cy="617131"/>
          </a:xfrm>
          <a:custGeom>
            <a:avLst/>
            <a:gdLst>
              <a:gd name="connsiteX0" fmla="*/ 191486 w 617130"/>
              <a:gd name="connsiteY0" fmla="*/ 594428 h 617130"/>
              <a:gd name="connsiteX1" fmla="*/ 594347 w 617130"/>
              <a:gd name="connsiteY1" fmla="*/ 426203 h 617130"/>
              <a:gd name="connsiteX2" fmla="*/ 426123 w 617130"/>
              <a:gd name="connsiteY2" fmla="*/ 23342 h 617130"/>
              <a:gd name="connsiteX3" fmla="*/ 23261 w 617130"/>
              <a:gd name="connsiteY3" fmla="*/ 191567 h 617130"/>
              <a:gd name="connsiteX4" fmla="*/ 2859 w 617130"/>
              <a:gd name="connsiteY4" fmla="*/ 350064 h 617130"/>
              <a:gd name="connsiteX5" fmla="*/ 191486 w 617130"/>
              <a:gd name="connsiteY5" fmla="*/ 594428 h 61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130" h="617130">
                <a:moveTo>
                  <a:pt x="191486" y="594428"/>
                </a:moveTo>
                <a:cubicBezTo>
                  <a:pt x="349186" y="659221"/>
                  <a:pt x="529554" y="583904"/>
                  <a:pt x="594347" y="426203"/>
                </a:cubicBezTo>
                <a:cubicBezTo>
                  <a:pt x="659140" y="268503"/>
                  <a:pt x="583823" y="88135"/>
                  <a:pt x="426123" y="23342"/>
                </a:cubicBezTo>
                <a:cubicBezTo>
                  <a:pt x="268421" y="-41450"/>
                  <a:pt x="88054" y="33866"/>
                  <a:pt x="23261" y="191567"/>
                </a:cubicBezTo>
                <a:cubicBezTo>
                  <a:pt x="2666" y="241692"/>
                  <a:pt x="-4370" y="296357"/>
                  <a:pt x="2859" y="350064"/>
                </a:cubicBezTo>
                <a:cubicBezTo>
                  <a:pt x="17570" y="459365"/>
                  <a:pt x="89474" y="552515"/>
                  <a:pt x="191486" y="59442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FA8368EB-19D3-4992-8395-BB299397AD8F}"/>
              </a:ext>
            </a:extLst>
          </p:cNvPr>
          <p:cNvSpPr/>
          <p:nvPr/>
        </p:nvSpPr>
        <p:spPr>
          <a:xfrm>
            <a:off x="9815818" y="1355184"/>
            <a:ext cx="847992" cy="653168"/>
          </a:xfrm>
          <a:custGeom>
            <a:avLst/>
            <a:gdLst>
              <a:gd name="connsiteX0" fmla="*/ 512403 w 847991"/>
              <a:gd name="connsiteY0" fmla="*/ 405937 h 653167"/>
              <a:gd name="connsiteX1" fmla="*/ 507094 w 847991"/>
              <a:gd name="connsiteY1" fmla="*/ 405937 h 653167"/>
              <a:gd name="connsiteX2" fmla="*/ 12875 w 847991"/>
              <a:gd name="connsiteY2" fmla="*/ 264810 h 653167"/>
              <a:gd name="connsiteX3" fmla="*/ 520 w 847991"/>
              <a:gd name="connsiteY3" fmla="*/ 250715 h 653167"/>
              <a:gd name="connsiteX4" fmla="*/ 7567 w 847991"/>
              <a:gd name="connsiteY4" fmla="*/ 233051 h 653167"/>
              <a:gd name="connsiteX5" fmla="*/ 325424 w 847991"/>
              <a:gd name="connsiteY5" fmla="*/ 3788 h 653167"/>
              <a:gd name="connsiteX6" fmla="*/ 341348 w 847991"/>
              <a:gd name="connsiteY6" fmla="*/ 219 h 653167"/>
              <a:gd name="connsiteX7" fmla="*/ 835568 w 847991"/>
              <a:gd name="connsiteY7" fmla="*/ 141346 h 653167"/>
              <a:gd name="connsiteX8" fmla="*/ 847923 w 847991"/>
              <a:gd name="connsiteY8" fmla="*/ 155440 h 653167"/>
              <a:gd name="connsiteX9" fmla="*/ 840877 w 847991"/>
              <a:gd name="connsiteY9" fmla="*/ 173104 h 653167"/>
              <a:gd name="connsiteX10" fmla="*/ 522928 w 847991"/>
              <a:gd name="connsiteY10" fmla="*/ 402459 h 653167"/>
              <a:gd name="connsiteX11" fmla="*/ 512312 w 847991"/>
              <a:gd name="connsiteY11" fmla="*/ 406028 h 653167"/>
              <a:gd name="connsiteX12" fmla="*/ 59002 w 847991"/>
              <a:gd name="connsiteY12" fmla="*/ 239915 h 653167"/>
              <a:gd name="connsiteX13" fmla="*/ 510573 w 847991"/>
              <a:gd name="connsiteY13" fmla="*/ 368962 h 653167"/>
              <a:gd name="connsiteX14" fmla="*/ 791088 w 847991"/>
              <a:gd name="connsiteY14" fmla="*/ 166058 h 653167"/>
              <a:gd name="connsiteX15" fmla="*/ 339517 w 847991"/>
              <a:gd name="connsiteY15" fmla="*/ 37285 h 653167"/>
              <a:gd name="connsiteX16" fmla="*/ 148054 w 847991"/>
              <a:gd name="connsiteY16" fmla="*/ 624309 h 653167"/>
              <a:gd name="connsiteX17" fmla="*/ 200953 w 847991"/>
              <a:gd name="connsiteY17" fmla="*/ 586052 h 653167"/>
              <a:gd name="connsiteX18" fmla="*/ 221637 w 847991"/>
              <a:gd name="connsiteY18" fmla="*/ 615157 h 653167"/>
              <a:gd name="connsiteX19" fmla="*/ 168738 w 847991"/>
              <a:gd name="connsiteY19" fmla="*/ 653412 h 653167"/>
              <a:gd name="connsiteX20" fmla="*/ 257880 w 847991"/>
              <a:gd name="connsiteY20" fmla="*/ 588889 h 653167"/>
              <a:gd name="connsiteX21" fmla="*/ 236738 w 847991"/>
              <a:gd name="connsiteY21" fmla="*/ 560700 h 653167"/>
              <a:gd name="connsiteX22" fmla="*/ 324966 w 847991"/>
              <a:gd name="connsiteY22" fmla="*/ 497184 h 653167"/>
              <a:gd name="connsiteX23" fmla="*/ 340890 w 847991"/>
              <a:gd name="connsiteY23" fmla="*/ 493614 h 653167"/>
              <a:gd name="connsiteX24" fmla="*/ 446782 w 847991"/>
              <a:gd name="connsiteY24" fmla="*/ 523634 h 653167"/>
              <a:gd name="connsiteX25" fmla="*/ 437630 w 847991"/>
              <a:gd name="connsiteY25" fmla="*/ 557132 h 653167"/>
              <a:gd name="connsiteX26" fmla="*/ 340616 w 847991"/>
              <a:gd name="connsiteY26" fmla="*/ 528943 h 653167"/>
              <a:gd name="connsiteX27" fmla="*/ 472225 w 847991"/>
              <a:gd name="connsiteY27" fmla="*/ 569395 h 653167"/>
              <a:gd name="connsiteX28" fmla="*/ 481926 w 847991"/>
              <a:gd name="connsiteY28" fmla="*/ 535441 h 653167"/>
              <a:gd name="connsiteX29" fmla="*/ 570153 w 847991"/>
              <a:gd name="connsiteY29" fmla="*/ 560243 h 653167"/>
              <a:gd name="connsiteX30" fmla="*/ 560452 w 847991"/>
              <a:gd name="connsiteY30" fmla="*/ 594198 h 653167"/>
              <a:gd name="connsiteX31" fmla="*/ 596146 w 847991"/>
              <a:gd name="connsiteY31" fmla="*/ 604905 h 653167"/>
              <a:gd name="connsiteX32" fmla="*/ 605848 w 847991"/>
              <a:gd name="connsiteY32" fmla="*/ 570951 h 653167"/>
              <a:gd name="connsiteX33" fmla="*/ 677052 w 847991"/>
              <a:gd name="connsiteY33" fmla="*/ 591269 h 653167"/>
              <a:gd name="connsiteX34" fmla="*/ 667350 w 847991"/>
              <a:gd name="connsiteY34" fmla="*/ 625223 h 65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47991" h="653167">
                <a:moveTo>
                  <a:pt x="512403" y="405937"/>
                </a:moveTo>
                <a:lnTo>
                  <a:pt x="507094" y="405937"/>
                </a:lnTo>
                <a:lnTo>
                  <a:pt x="12875" y="264810"/>
                </a:lnTo>
                <a:cubicBezTo>
                  <a:pt x="6322" y="262984"/>
                  <a:pt x="1471" y="257451"/>
                  <a:pt x="520" y="250715"/>
                </a:cubicBezTo>
                <a:cubicBezTo>
                  <a:pt x="-1026" y="243935"/>
                  <a:pt x="1779" y="236905"/>
                  <a:pt x="7567" y="233051"/>
                </a:cubicBezTo>
                <a:lnTo>
                  <a:pt x="325424" y="3788"/>
                </a:lnTo>
                <a:cubicBezTo>
                  <a:pt x="330218" y="938"/>
                  <a:pt x="335795" y="-312"/>
                  <a:pt x="341348" y="219"/>
                </a:cubicBezTo>
                <a:lnTo>
                  <a:pt x="835568" y="141346"/>
                </a:lnTo>
                <a:cubicBezTo>
                  <a:pt x="842122" y="143171"/>
                  <a:pt x="846972" y="148705"/>
                  <a:pt x="847923" y="155440"/>
                </a:cubicBezTo>
                <a:cubicBezTo>
                  <a:pt x="849469" y="162221"/>
                  <a:pt x="846664" y="169250"/>
                  <a:pt x="840877" y="173104"/>
                </a:cubicBezTo>
                <a:lnTo>
                  <a:pt x="522928" y="402459"/>
                </a:lnTo>
                <a:cubicBezTo>
                  <a:pt x="519704" y="404433"/>
                  <a:pt x="516074" y="405654"/>
                  <a:pt x="512312" y="406028"/>
                </a:cubicBezTo>
                <a:close/>
                <a:moveTo>
                  <a:pt x="59002" y="239915"/>
                </a:moveTo>
                <a:lnTo>
                  <a:pt x="510573" y="368962"/>
                </a:lnTo>
                <a:lnTo>
                  <a:pt x="791088" y="166058"/>
                </a:lnTo>
                <a:lnTo>
                  <a:pt x="339517" y="37285"/>
                </a:lnTo>
                <a:close/>
                <a:moveTo>
                  <a:pt x="148054" y="624309"/>
                </a:moveTo>
                <a:lnTo>
                  <a:pt x="200953" y="586052"/>
                </a:lnTo>
                <a:lnTo>
                  <a:pt x="221637" y="615157"/>
                </a:lnTo>
                <a:lnTo>
                  <a:pt x="168738" y="653412"/>
                </a:lnTo>
                <a:close/>
                <a:moveTo>
                  <a:pt x="257880" y="588889"/>
                </a:moveTo>
                <a:lnTo>
                  <a:pt x="236738" y="560700"/>
                </a:lnTo>
                <a:lnTo>
                  <a:pt x="324966" y="497184"/>
                </a:lnTo>
                <a:cubicBezTo>
                  <a:pt x="329684" y="494147"/>
                  <a:pt x="335327" y="492882"/>
                  <a:pt x="340890" y="493614"/>
                </a:cubicBezTo>
                <a:lnTo>
                  <a:pt x="446782" y="523634"/>
                </a:lnTo>
                <a:lnTo>
                  <a:pt x="437630" y="557132"/>
                </a:lnTo>
                <a:lnTo>
                  <a:pt x="340616" y="528943"/>
                </a:lnTo>
                <a:close/>
                <a:moveTo>
                  <a:pt x="472225" y="569395"/>
                </a:moveTo>
                <a:lnTo>
                  <a:pt x="481926" y="535441"/>
                </a:lnTo>
                <a:lnTo>
                  <a:pt x="570153" y="560243"/>
                </a:lnTo>
                <a:lnTo>
                  <a:pt x="560452" y="594198"/>
                </a:lnTo>
                <a:close/>
                <a:moveTo>
                  <a:pt x="596146" y="604905"/>
                </a:moveTo>
                <a:lnTo>
                  <a:pt x="605848" y="570951"/>
                </a:lnTo>
                <a:lnTo>
                  <a:pt x="677052" y="591269"/>
                </a:lnTo>
                <a:lnTo>
                  <a:pt x="667350" y="62522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9412361B-0F71-47E4-AF40-57095D6B54A4}"/>
              </a:ext>
            </a:extLst>
          </p:cNvPr>
          <p:cNvSpPr/>
          <p:nvPr/>
        </p:nvSpPr>
        <p:spPr>
          <a:xfrm>
            <a:off x="9815818" y="1956878"/>
            <a:ext cx="847992" cy="297304"/>
          </a:xfrm>
          <a:custGeom>
            <a:avLst/>
            <a:gdLst>
              <a:gd name="connsiteX0" fmla="*/ 512403 w 847991"/>
              <a:gd name="connsiteY0" fmla="*/ 298279 h 297303"/>
              <a:gd name="connsiteX1" fmla="*/ 507094 w 847991"/>
              <a:gd name="connsiteY1" fmla="*/ 298279 h 297303"/>
              <a:gd name="connsiteX2" fmla="*/ 12875 w 847991"/>
              <a:gd name="connsiteY2" fmla="*/ 157152 h 297303"/>
              <a:gd name="connsiteX3" fmla="*/ 520 w 847991"/>
              <a:gd name="connsiteY3" fmla="*/ 143058 h 297303"/>
              <a:gd name="connsiteX4" fmla="*/ 7567 w 847991"/>
              <a:gd name="connsiteY4" fmla="*/ 125394 h 297303"/>
              <a:gd name="connsiteX5" fmla="*/ 113458 w 847991"/>
              <a:gd name="connsiteY5" fmla="*/ 49522 h 297303"/>
              <a:gd name="connsiteX6" fmla="*/ 134874 w 847991"/>
              <a:gd name="connsiteY6" fmla="*/ 77528 h 297303"/>
              <a:gd name="connsiteX7" fmla="*/ 59002 w 847991"/>
              <a:gd name="connsiteY7" fmla="*/ 132441 h 297303"/>
              <a:gd name="connsiteX8" fmla="*/ 510664 w 847991"/>
              <a:gd name="connsiteY8" fmla="*/ 261213 h 297303"/>
              <a:gd name="connsiteX9" fmla="*/ 791088 w 847991"/>
              <a:gd name="connsiteY9" fmla="*/ 58308 h 297303"/>
              <a:gd name="connsiteX10" fmla="*/ 702861 w 847991"/>
              <a:gd name="connsiteY10" fmla="*/ 33597 h 297303"/>
              <a:gd name="connsiteX11" fmla="*/ 712013 w 847991"/>
              <a:gd name="connsiteY11" fmla="*/ 100 h 297303"/>
              <a:gd name="connsiteX12" fmla="*/ 835477 w 847991"/>
              <a:gd name="connsiteY12" fmla="*/ 35427 h 297303"/>
              <a:gd name="connsiteX13" fmla="*/ 847832 w 847991"/>
              <a:gd name="connsiteY13" fmla="*/ 49522 h 297303"/>
              <a:gd name="connsiteX14" fmla="*/ 840784 w 847991"/>
              <a:gd name="connsiteY14" fmla="*/ 67186 h 297303"/>
              <a:gd name="connsiteX15" fmla="*/ 523203 w 847991"/>
              <a:gd name="connsiteY15" fmla="*/ 296540 h 297303"/>
              <a:gd name="connsiteX16" fmla="*/ 512587 w 847991"/>
              <a:gd name="connsiteY16" fmla="*/ 298279 h 29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47991" h="297303">
                <a:moveTo>
                  <a:pt x="512403" y="298279"/>
                </a:moveTo>
                <a:lnTo>
                  <a:pt x="507094" y="298279"/>
                </a:lnTo>
                <a:lnTo>
                  <a:pt x="12875" y="157152"/>
                </a:lnTo>
                <a:cubicBezTo>
                  <a:pt x="6322" y="155327"/>
                  <a:pt x="1471" y="149793"/>
                  <a:pt x="520" y="143058"/>
                </a:cubicBezTo>
                <a:cubicBezTo>
                  <a:pt x="-1026" y="136277"/>
                  <a:pt x="1779" y="129248"/>
                  <a:pt x="7567" y="125394"/>
                </a:cubicBezTo>
                <a:lnTo>
                  <a:pt x="113458" y="49522"/>
                </a:lnTo>
                <a:lnTo>
                  <a:pt x="134874" y="77528"/>
                </a:lnTo>
                <a:lnTo>
                  <a:pt x="59002" y="132441"/>
                </a:lnTo>
                <a:lnTo>
                  <a:pt x="510664" y="261213"/>
                </a:lnTo>
                <a:lnTo>
                  <a:pt x="791088" y="58308"/>
                </a:lnTo>
                <a:lnTo>
                  <a:pt x="702861" y="33597"/>
                </a:lnTo>
                <a:lnTo>
                  <a:pt x="712013" y="100"/>
                </a:lnTo>
                <a:lnTo>
                  <a:pt x="835477" y="35427"/>
                </a:lnTo>
                <a:cubicBezTo>
                  <a:pt x="842030" y="37253"/>
                  <a:pt x="846880" y="42785"/>
                  <a:pt x="847832" y="49522"/>
                </a:cubicBezTo>
                <a:cubicBezTo>
                  <a:pt x="849378" y="56303"/>
                  <a:pt x="846573" y="63332"/>
                  <a:pt x="840784" y="67186"/>
                </a:cubicBezTo>
                <a:lnTo>
                  <a:pt x="523203" y="296540"/>
                </a:lnTo>
                <a:cubicBezTo>
                  <a:pt x="519633" y="296540"/>
                  <a:pt x="516155" y="298279"/>
                  <a:pt x="512587" y="2982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102BD7DA-1DF6-4C10-AF76-54EFB5D7BFFC}"/>
              </a:ext>
            </a:extLst>
          </p:cNvPr>
          <p:cNvSpPr/>
          <p:nvPr/>
        </p:nvSpPr>
        <p:spPr>
          <a:xfrm>
            <a:off x="9816513" y="1372875"/>
            <a:ext cx="846866" cy="864884"/>
          </a:xfrm>
          <a:custGeom>
            <a:avLst/>
            <a:gdLst>
              <a:gd name="connsiteX0" fmla="*/ 100 w 846865"/>
              <a:gd name="connsiteY0" fmla="*/ 229546 h 864884"/>
              <a:gd name="connsiteX1" fmla="*/ 35427 w 846865"/>
              <a:gd name="connsiteY1" fmla="*/ 229546 h 864884"/>
              <a:gd name="connsiteX2" fmla="*/ 35427 w 846865"/>
              <a:gd name="connsiteY2" fmla="*/ 723766 h 864884"/>
              <a:gd name="connsiteX3" fmla="*/ 100 w 846865"/>
              <a:gd name="connsiteY3" fmla="*/ 723766 h 864884"/>
              <a:gd name="connsiteX4" fmla="*/ 494319 w 846865"/>
              <a:gd name="connsiteY4" fmla="*/ 370673 h 864884"/>
              <a:gd name="connsiteX5" fmla="*/ 529647 w 846865"/>
              <a:gd name="connsiteY5" fmla="*/ 370673 h 864884"/>
              <a:gd name="connsiteX6" fmla="*/ 529647 w 846865"/>
              <a:gd name="connsiteY6" fmla="*/ 864893 h 864884"/>
              <a:gd name="connsiteX7" fmla="*/ 494044 w 846865"/>
              <a:gd name="connsiteY7" fmla="*/ 864893 h 864884"/>
              <a:gd name="connsiteX8" fmla="*/ 317590 w 846865"/>
              <a:gd name="connsiteY8" fmla="*/ 388246 h 864884"/>
              <a:gd name="connsiteX9" fmla="*/ 352917 w 846865"/>
              <a:gd name="connsiteY9" fmla="*/ 388246 h 864884"/>
              <a:gd name="connsiteX10" fmla="*/ 352917 w 846865"/>
              <a:gd name="connsiteY10" fmla="*/ 494137 h 864884"/>
              <a:gd name="connsiteX11" fmla="*/ 317590 w 846865"/>
              <a:gd name="connsiteY11" fmla="*/ 494137 h 864884"/>
              <a:gd name="connsiteX12" fmla="*/ 317590 w 846865"/>
              <a:gd name="connsiteY12" fmla="*/ 264783 h 864884"/>
              <a:gd name="connsiteX13" fmla="*/ 352917 w 846865"/>
              <a:gd name="connsiteY13" fmla="*/ 264783 h 864884"/>
              <a:gd name="connsiteX14" fmla="*/ 352917 w 846865"/>
              <a:gd name="connsiteY14" fmla="*/ 353010 h 864884"/>
              <a:gd name="connsiteX15" fmla="*/ 317590 w 846865"/>
              <a:gd name="connsiteY15" fmla="*/ 353010 h 864884"/>
              <a:gd name="connsiteX16" fmla="*/ 317590 w 846865"/>
              <a:gd name="connsiteY16" fmla="*/ 158892 h 864884"/>
              <a:gd name="connsiteX17" fmla="*/ 352917 w 846865"/>
              <a:gd name="connsiteY17" fmla="*/ 158892 h 864884"/>
              <a:gd name="connsiteX18" fmla="*/ 352917 w 846865"/>
              <a:gd name="connsiteY18" fmla="*/ 229546 h 864884"/>
              <a:gd name="connsiteX19" fmla="*/ 317590 w 846865"/>
              <a:gd name="connsiteY19" fmla="*/ 229546 h 864884"/>
              <a:gd name="connsiteX20" fmla="*/ 317590 w 846865"/>
              <a:gd name="connsiteY20" fmla="*/ 100 h 864884"/>
              <a:gd name="connsiteX21" fmla="*/ 352917 w 846865"/>
              <a:gd name="connsiteY21" fmla="*/ 100 h 864884"/>
              <a:gd name="connsiteX22" fmla="*/ 352917 w 846865"/>
              <a:gd name="connsiteY22" fmla="*/ 123655 h 864884"/>
              <a:gd name="connsiteX23" fmla="*/ 317590 w 846865"/>
              <a:gd name="connsiteY23" fmla="*/ 123655 h 864884"/>
              <a:gd name="connsiteX24" fmla="*/ 811809 w 846865"/>
              <a:gd name="connsiteY24" fmla="*/ 141228 h 864884"/>
              <a:gd name="connsiteX25" fmla="*/ 847137 w 846865"/>
              <a:gd name="connsiteY25" fmla="*/ 141228 h 864884"/>
              <a:gd name="connsiteX26" fmla="*/ 847137 w 846865"/>
              <a:gd name="connsiteY26" fmla="*/ 635447 h 864884"/>
              <a:gd name="connsiteX27" fmla="*/ 811809 w 846865"/>
              <a:gd name="connsiteY27" fmla="*/ 635447 h 864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46865" h="864884">
                <a:moveTo>
                  <a:pt x="100" y="229546"/>
                </a:moveTo>
                <a:lnTo>
                  <a:pt x="35427" y="229546"/>
                </a:lnTo>
                <a:lnTo>
                  <a:pt x="35427" y="723766"/>
                </a:lnTo>
                <a:lnTo>
                  <a:pt x="100" y="723766"/>
                </a:lnTo>
                <a:close/>
                <a:moveTo>
                  <a:pt x="494319" y="370673"/>
                </a:moveTo>
                <a:lnTo>
                  <a:pt x="529647" y="370673"/>
                </a:lnTo>
                <a:lnTo>
                  <a:pt x="529647" y="864893"/>
                </a:lnTo>
                <a:lnTo>
                  <a:pt x="494044" y="864893"/>
                </a:lnTo>
                <a:close/>
                <a:moveTo>
                  <a:pt x="317590" y="388246"/>
                </a:moveTo>
                <a:lnTo>
                  <a:pt x="352917" y="388246"/>
                </a:lnTo>
                <a:lnTo>
                  <a:pt x="352917" y="494137"/>
                </a:lnTo>
                <a:lnTo>
                  <a:pt x="317590" y="494137"/>
                </a:lnTo>
                <a:close/>
                <a:moveTo>
                  <a:pt x="317590" y="264783"/>
                </a:moveTo>
                <a:lnTo>
                  <a:pt x="352917" y="264783"/>
                </a:lnTo>
                <a:lnTo>
                  <a:pt x="352917" y="353010"/>
                </a:lnTo>
                <a:lnTo>
                  <a:pt x="317590" y="353010"/>
                </a:lnTo>
                <a:close/>
                <a:moveTo>
                  <a:pt x="317590" y="158892"/>
                </a:moveTo>
                <a:lnTo>
                  <a:pt x="352917" y="158892"/>
                </a:lnTo>
                <a:lnTo>
                  <a:pt x="352917" y="229546"/>
                </a:lnTo>
                <a:lnTo>
                  <a:pt x="317590" y="229546"/>
                </a:lnTo>
                <a:close/>
                <a:moveTo>
                  <a:pt x="317590" y="100"/>
                </a:moveTo>
                <a:lnTo>
                  <a:pt x="352917" y="100"/>
                </a:lnTo>
                <a:lnTo>
                  <a:pt x="352917" y="123655"/>
                </a:lnTo>
                <a:lnTo>
                  <a:pt x="317590" y="123655"/>
                </a:lnTo>
                <a:close/>
                <a:moveTo>
                  <a:pt x="811809" y="141228"/>
                </a:moveTo>
                <a:lnTo>
                  <a:pt x="847137" y="141228"/>
                </a:lnTo>
                <a:lnTo>
                  <a:pt x="847137" y="635447"/>
                </a:lnTo>
                <a:lnTo>
                  <a:pt x="811809" y="63544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545E6B27-7B89-4053-987B-00A6F9C226BE}"/>
              </a:ext>
            </a:extLst>
          </p:cNvPr>
          <p:cNvSpPr/>
          <p:nvPr/>
        </p:nvSpPr>
        <p:spPr>
          <a:xfrm>
            <a:off x="10275221" y="2184485"/>
            <a:ext cx="105858" cy="105858"/>
          </a:xfrm>
          <a:custGeom>
            <a:avLst/>
            <a:gdLst>
              <a:gd name="connsiteX0" fmla="*/ 105899 w 105858"/>
              <a:gd name="connsiteY0" fmla="*/ 53008 h 105858"/>
              <a:gd name="connsiteX1" fmla="*/ 53000 w 105858"/>
              <a:gd name="connsiteY1" fmla="*/ 105908 h 105858"/>
              <a:gd name="connsiteX2" fmla="*/ 100 w 105858"/>
              <a:gd name="connsiteY2" fmla="*/ 53008 h 105858"/>
              <a:gd name="connsiteX3" fmla="*/ 53000 w 105858"/>
              <a:gd name="connsiteY3" fmla="*/ 108 h 105858"/>
              <a:gd name="connsiteX4" fmla="*/ 105899 w 105858"/>
              <a:gd name="connsiteY4" fmla="*/ 51161 h 105858"/>
              <a:gd name="connsiteX5" fmla="*/ 105899 w 105858"/>
              <a:gd name="connsiteY5" fmla="*/ 53008 h 10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858" h="105858">
                <a:moveTo>
                  <a:pt x="105899" y="53008"/>
                </a:moveTo>
                <a:cubicBezTo>
                  <a:pt x="105899" y="82224"/>
                  <a:pt x="82215" y="105908"/>
                  <a:pt x="53000" y="105908"/>
                </a:cubicBezTo>
                <a:cubicBezTo>
                  <a:pt x="23784" y="105908"/>
                  <a:pt x="100" y="82224"/>
                  <a:pt x="100" y="53008"/>
                </a:cubicBezTo>
                <a:cubicBezTo>
                  <a:pt x="100" y="23792"/>
                  <a:pt x="23784" y="108"/>
                  <a:pt x="53000" y="108"/>
                </a:cubicBezTo>
                <a:cubicBezTo>
                  <a:pt x="81705" y="-401"/>
                  <a:pt x="105389" y="22455"/>
                  <a:pt x="105899" y="51161"/>
                </a:cubicBezTo>
                <a:cubicBezTo>
                  <a:pt x="105911" y="51777"/>
                  <a:pt x="105911" y="52393"/>
                  <a:pt x="105899" y="5300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54CF7178-8A14-4DDE-A2DD-D3B7570558CC}"/>
              </a:ext>
            </a:extLst>
          </p:cNvPr>
          <p:cNvSpPr/>
          <p:nvPr/>
        </p:nvSpPr>
        <p:spPr>
          <a:xfrm>
            <a:off x="10257557" y="2166830"/>
            <a:ext cx="140769" cy="140769"/>
          </a:xfrm>
          <a:custGeom>
            <a:avLst/>
            <a:gdLst>
              <a:gd name="connsiteX0" fmla="*/ 70663 w 140768"/>
              <a:gd name="connsiteY0" fmla="*/ 141227 h 140768"/>
              <a:gd name="connsiteX1" fmla="*/ 100 w 140768"/>
              <a:gd name="connsiteY1" fmla="*/ 70663 h 140768"/>
              <a:gd name="connsiteX2" fmla="*/ 70663 w 140768"/>
              <a:gd name="connsiteY2" fmla="*/ 100 h 140768"/>
              <a:gd name="connsiteX3" fmla="*/ 141227 w 140768"/>
              <a:gd name="connsiteY3" fmla="*/ 70663 h 140768"/>
              <a:gd name="connsiteX4" fmla="*/ 70663 w 140768"/>
              <a:gd name="connsiteY4" fmla="*/ 141227 h 140768"/>
              <a:gd name="connsiteX5" fmla="*/ 70663 w 140768"/>
              <a:gd name="connsiteY5" fmla="*/ 35336 h 140768"/>
              <a:gd name="connsiteX6" fmla="*/ 35520 w 140768"/>
              <a:gd name="connsiteY6" fmla="*/ 70663 h 140768"/>
              <a:gd name="connsiteX7" fmla="*/ 70847 w 140768"/>
              <a:gd name="connsiteY7" fmla="*/ 105808 h 140768"/>
              <a:gd name="connsiteX8" fmla="*/ 105991 w 140768"/>
              <a:gd name="connsiteY8" fmla="*/ 70663 h 140768"/>
              <a:gd name="connsiteX9" fmla="*/ 70663 w 140768"/>
              <a:gd name="connsiteY9" fmla="*/ 35336 h 14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768" h="140768">
                <a:moveTo>
                  <a:pt x="70663" y="141227"/>
                </a:moveTo>
                <a:cubicBezTo>
                  <a:pt x="31692" y="141227"/>
                  <a:pt x="100" y="109635"/>
                  <a:pt x="100" y="70663"/>
                </a:cubicBezTo>
                <a:cubicBezTo>
                  <a:pt x="100" y="31693"/>
                  <a:pt x="31692" y="100"/>
                  <a:pt x="70663" y="100"/>
                </a:cubicBezTo>
                <a:cubicBezTo>
                  <a:pt x="109635" y="100"/>
                  <a:pt x="141227" y="31693"/>
                  <a:pt x="141227" y="70663"/>
                </a:cubicBezTo>
                <a:cubicBezTo>
                  <a:pt x="141127" y="109593"/>
                  <a:pt x="109593" y="141127"/>
                  <a:pt x="70663" y="141227"/>
                </a:cubicBezTo>
                <a:close/>
                <a:moveTo>
                  <a:pt x="70663" y="35336"/>
                </a:moveTo>
                <a:cubicBezTo>
                  <a:pt x="51203" y="35387"/>
                  <a:pt x="35469" y="51203"/>
                  <a:pt x="35520" y="70663"/>
                </a:cubicBezTo>
                <a:cubicBezTo>
                  <a:pt x="35570" y="90124"/>
                  <a:pt x="51387" y="105859"/>
                  <a:pt x="70847" y="105808"/>
                </a:cubicBezTo>
                <a:cubicBezTo>
                  <a:pt x="90236" y="105758"/>
                  <a:pt x="105941" y="90052"/>
                  <a:pt x="105991" y="70663"/>
                </a:cubicBezTo>
                <a:cubicBezTo>
                  <a:pt x="105941" y="51174"/>
                  <a:pt x="90154" y="35387"/>
                  <a:pt x="70663" y="3533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3CF738D7-11EC-4FD9-A645-6317BEEA60DC}"/>
              </a:ext>
            </a:extLst>
          </p:cNvPr>
          <p:cNvSpPr/>
          <p:nvPr/>
        </p:nvSpPr>
        <p:spPr>
          <a:xfrm>
            <a:off x="10592804" y="1955131"/>
            <a:ext cx="105858" cy="105858"/>
          </a:xfrm>
          <a:custGeom>
            <a:avLst/>
            <a:gdLst>
              <a:gd name="connsiteX0" fmla="*/ 105898 w 105858"/>
              <a:gd name="connsiteY0" fmla="*/ 53008 h 105858"/>
              <a:gd name="connsiteX1" fmla="*/ 53000 w 105858"/>
              <a:gd name="connsiteY1" fmla="*/ 105908 h 105858"/>
              <a:gd name="connsiteX2" fmla="*/ 100 w 105858"/>
              <a:gd name="connsiteY2" fmla="*/ 53008 h 105858"/>
              <a:gd name="connsiteX3" fmla="*/ 53000 w 105858"/>
              <a:gd name="connsiteY3" fmla="*/ 108 h 105858"/>
              <a:gd name="connsiteX4" fmla="*/ 105898 w 105858"/>
              <a:gd name="connsiteY4" fmla="*/ 51161 h 105858"/>
              <a:gd name="connsiteX5" fmla="*/ 105898 w 105858"/>
              <a:gd name="connsiteY5" fmla="*/ 53008 h 10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858" h="105858">
                <a:moveTo>
                  <a:pt x="105898" y="53008"/>
                </a:moveTo>
                <a:cubicBezTo>
                  <a:pt x="105898" y="82224"/>
                  <a:pt x="82215" y="105908"/>
                  <a:pt x="53000" y="105908"/>
                </a:cubicBezTo>
                <a:cubicBezTo>
                  <a:pt x="23784" y="105908"/>
                  <a:pt x="100" y="82224"/>
                  <a:pt x="100" y="53008"/>
                </a:cubicBezTo>
                <a:cubicBezTo>
                  <a:pt x="100" y="23792"/>
                  <a:pt x="23784" y="108"/>
                  <a:pt x="53000" y="108"/>
                </a:cubicBezTo>
                <a:cubicBezTo>
                  <a:pt x="81705" y="-402"/>
                  <a:pt x="105389" y="22456"/>
                  <a:pt x="105898" y="51161"/>
                </a:cubicBezTo>
                <a:cubicBezTo>
                  <a:pt x="105910" y="51777"/>
                  <a:pt x="105910" y="52393"/>
                  <a:pt x="105898" y="5300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94818223-5FD6-4300-B628-A5AFC25C0CDD}"/>
              </a:ext>
            </a:extLst>
          </p:cNvPr>
          <p:cNvSpPr/>
          <p:nvPr/>
        </p:nvSpPr>
        <p:spPr>
          <a:xfrm>
            <a:off x="10574682" y="1937477"/>
            <a:ext cx="140769" cy="140769"/>
          </a:xfrm>
          <a:custGeom>
            <a:avLst/>
            <a:gdLst>
              <a:gd name="connsiteX0" fmla="*/ 71029 w 140768"/>
              <a:gd name="connsiteY0" fmla="*/ 141226 h 140768"/>
              <a:gd name="connsiteX1" fmla="*/ 101 w 140768"/>
              <a:gd name="connsiteY1" fmla="*/ 71029 h 140768"/>
              <a:gd name="connsiteX2" fmla="*/ 70297 w 140768"/>
              <a:gd name="connsiteY2" fmla="*/ 101 h 140768"/>
              <a:gd name="connsiteX3" fmla="*/ 141226 w 140768"/>
              <a:gd name="connsiteY3" fmla="*/ 70297 h 140768"/>
              <a:gd name="connsiteX4" fmla="*/ 141227 w 140768"/>
              <a:gd name="connsiteY4" fmla="*/ 70662 h 140768"/>
              <a:gd name="connsiteX5" fmla="*/ 70663 w 140768"/>
              <a:gd name="connsiteY5" fmla="*/ 141226 h 140768"/>
              <a:gd name="connsiteX6" fmla="*/ 71029 w 140768"/>
              <a:gd name="connsiteY6" fmla="*/ 35335 h 140768"/>
              <a:gd name="connsiteX7" fmla="*/ 35611 w 140768"/>
              <a:gd name="connsiteY7" fmla="*/ 70571 h 140768"/>
              <a:gd name="connsiteX8" fmla="*/ 70847 w 140768"/>
              <a:gd name="connsiteY8" fmla="*/ 105989 h 140768"/>
              <a:gd name="connsiteX9" fmla="*/ 106265 w 140768"/>
              <a:gd name="connsiteY9" fmla="*/ 70753 h 140768"/>
              <a:gd name="connsiteX10" fmla="*/ 106265 w 140768"/>
              <a:gd name="connsiteY10" fmla="*/ 70662 h 140768"/>
              <a:gd name="connsiteX11" fmla="*/ 71029 w 140768"/>
              <a:gd name="connsiteY11" fmla="*/ 35335 h 14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768" h="140768">
                <a:moveTo>
                  <a:pt x="71029" y="141226"/>
                </a:moveTo>
                <a:cubicBezTo>
                  <a:pt x="32059" y="141428"/>
                  <a:pt x="302" y="110000"/>
                  <a:pt x="101" y="71029"/>
                </a:cubicBezTo>
                <a:cubicBezTo>
                  <a:pt x="-102" y="32059"/>
                  <a:pt x="31327" y="302"/>
                  <a:pt x="70297" y="101"/>
                </a:cubicBezTo>
                <a:cubicBezTo>
                  <a:pt x="109268" y="-102"/>
                  <a:pt x="141024" y="31327"/>
                  <a:pt x="141226" y="70297"/>
                </a:cubicBezTo>
                <a:cubicBezTo>
                  <a:pt x="141227" y="70419"/>
                  <a:pt x="141227" y="70540"/>
                  <a:pt x="141227" y="70662"/>
                </a:cubicBezTo>
                <a:cubicBezTo>
                  <a:pt x="141126" y="109592"/>
                  <a:pt x="109593" y="141125"/>
                  <a:pt x="70663" y="141226"/>
                </a:cubicBezTo>
                <a:close/>
                <a:moveTo>
                  <a:pt x="71029" y="35335"/>
                </a:moveTo>
                <a:cubicBezTo>
                  <a:pt x="51519" y="35284"/>
                  <a:pt x="35661" y="51060"/>
                  <a:pt x="35611" y="70571"/>
                </a:cubicBezTo>
                <a:cubicBezTo>
                  <a:pt x="35560" y="90081"/>
                  <a:pt x="51335" y="105939"/>
                  <a:pt x="70847" y="105989"/>
                </a:cubicBezTo>
                <a:cubicBezTo>
                  <a:pt x="90357" y="106040"/>
                  <a:pt x="106215" y="90264"/>
                  <a:pt x="106265" y="70753"/>
                </a:cubicBezTo>
                <a:cubicBezTo>
                  <a:pt x="106265" y="70723"/>
                  <a:pt x="106265" y="70692"/>
                  <a:pt x="106265" y="70662"/>
                </a:cubicBezTo>
                <a:cubicBezTo>
                  <a:pt x="106216" y="51208"/>
                  <a:pt x="90483" y="35435"/>
                  <a:pt x="71029" y="353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DBB3C241-0A7C-4B3C-92D8-3096C566AD93}"/>
              </a:ext>
            </a:extLst>
          </p:cNvPr>
          <p:cNvSpPr/>
          <p:nvPr/>
        </p:nvSpPr>
        <p:spPr>
          <a:xfrm>
            <a:off x="10098767" y="1814004"/>
            <a:ext cx="105858" cy="105858"/>
          </a:xfrm>
          <a:custGeom>
            <a:avLst/>
            <a:gdLst>
              <a:gd name="connsiteX0" fmla="*/ 105899 w 105858"/>
              <a:gd name="connsiteY0" fmla="*/ 53008 h 105858"/>
              <a:gd name="connsiteX1" fmla="*/ 53000 w 105858"/>
              <a:gd name="connsiteY1" fmla="*/ 105908 h 105858"/>
              <a:gd name="connsiteX2" fmla="*/ 100 w 105858"/>
              <a:gd name="connsiteY2" fmla="*/ 53008 h 105858"/>
              <a:gd name="connsiteX3" fmla="*/ 53000 w 105858"/>
              <a:gd name="connsiteY3" fmla="*/ 108 h 105858"/>
              <a:gd name="connsiteX4" fmla="*/ 105899 w 105858"/>
              <a:gd name="connsiteY4" fmla="*/ 51161 h 105858"/>
              <a:gd name="connsiteX5" fmla="*/ 105899 w 105858"/>
              <a:gd name="connsiteY5" fmla="*/ 53008 h 10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858" h="105858">
                <a:moveTo>
                  <a:pt x="105899" y="53008"/>
                </a:moveTo>
                <a:cubicBezTo>
                  <a:pt x="105899" y="82224"/>
                  <a:pt x="82215" y="105908"/>
                  <a:pt x="53000" y="105908"/>
                </a:cubicBezTo>
                <a:cubicBezTo>
                  <a:pt x="23784" y="105908"/>
                  <a:pt x="100" y="82224"/>
                  <a:pt x="100" y="53008"/>
                </a:cubicBezTo>
                <a:cubicBezTo>
                  <a:pt x="100" y="23792"/>
                  <a:pt x="23784" y="108"/>
                  <a:pt x="53000" y="108"/>
                </a:cubicBezTo>
                <a:cubicBezTo>
                  <a:pt x="81705" y="-402"/>
                  <a:pt x="105389" y="22456"/>
                  <a:pt x="105899" y="51161"/>
                </a:cubicBezTo>
                <a:cubicBezTo>
                  <a:pt x="105911" y="51777"/>
                  <a:pt x="105911" y="52392"/>
                  <a:pt x="105899" y="5300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E3085DAF-5B58-4580-AFDD-F23F699717B6}"/>
              </a:ext>
            </a:extLst>
          </p:cNvPr>
          <p:cNvSpPr/>
          <p:nvPr/>
        </p:nvSpPr>
        <p:spPr>
          <a:xfrm>
            <a:off x="10081103" y="1796349"/>
            <a:ext cx="140769" cy="140769"/>
          </a:xfrm>
          <a:custGeom>
            <a:avLst/>
            <a:gdLst>
              <a:gd name="connsiteX0" fmla="*/ 70663 w 140768"/>
              <a:gd name="connsiteY0" fmla="*/ 141227 h 140768"/>
              <a:gd name="connsiteX1" fmla="*/ 100 w 140768"/>
              <a:gd name="connsiteY1" fmla="*/ 70663 h 140768"/>
              <a:gd name="connsiteX2" fmla="*/ 70663 w 140768"/>
              <a:gd name="connsiteY2" fmla="*/ 100 h 140768"/>
              <a:gd name="connsiteX3" fmla="*/ 141227 w 140768"/>
              <a:gd name="connsiteY3" fmla="*/ 70663 h 140768"/>
              <a:gd name="connsiteX4" fmla="*/ 70663 w 140768"/>
              <a:gd name="connsiteY4" fmla="*/ 141227 h 140768"/>
              <a:gd name="connsiteX5" fmla="*/ 70663 w 140768"/>
              <a:gd name="connsiteY5" fmla="*/ 35336 h 140768"/>
              <a:gd name="connsiteX6" fmla="*/ 35245 w 140768"/>
              <a:gd name="connsiteY6" fmla="*/ 70572 h 140768"/>
              <a:gd name="connsiteX7" fmla="*/ 70481 w 140768"/>
              <a:gd name="connsiteY7" fmla="*/ 105991 h 140768"/>
              <a:gd name="connsiteX8" fmla="*/ 105899 w 140768"/>
              <a:gd name="connsiteY8" fmla="*/ 70755 h 140768"/>
              <a:gd name="connsiteX9" fmla="*/ 105899 w 140768"/>
              <a:gd name="connsiteY9" fmla="*/ 70572 h 140768"/>
              <a:gd name="connsiteX10" fmla="*/ 70663 w 140768"/>
              <a:gd name="connsiteY10" fmla="*/ 35336 h 14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768" h="140768">
                <a:moveTo>
                  <a:pt x="70663" y="141227"/>
                </a:moveTo>
                <a:cubicBezTo>
                  <a:pt x="31692" y="141227"/>
                  <a:pt x="100" y="109635"/>
                  <a:pt x="100" y="70663"/>
                </a:cubicBezTo>
                <a:cubicBezTo>
                  <a:pt x="100" y="31692"/>
                  <a:pt x="31692" y="100"/>
                  <a:pt x="70663" y="100"/>
                </a:cubicBezTo>
                <a:cubicBezTo>
                  <a:pt x="109635" y="100"/>
                  <a:pt x="141227" y="31692"/>
                  <a:pt x="141227" y="70663"/>
                </a:cubicBezTo>
                <a:cubicBezTo>
                  <a:pt x="141127" y="109593"/>
                  <a:pt x="109592" y="141127"/>
                  <a:pt x="70663" y="141227"/>
                </a:cubicBezTo>
                <a:close/>
                <a:moveTo>
                  <a:pt x="70663" y="35336"/>
                </a:moveTo>
                <a:cubicBezTo>
                  <a:pt x="51153" y="35285"/>
                  <a:pt x="35294" y="51062"/>
                  <a:pt x="35245" y="70572"/>
                </a:cubicBezTo>
                <a:cubicBezTo>
                  <a:pt x="35194" y="90083"/>
                  <a:pt x="50969" y="105940"/>
                  <a:pt x="70481" y="105991"/>
                </a:cubicBezTo>
                <a:cubicBezTo>
                  <a:pt x="89991" y="106041"/>
                  <a:pt x="105849" y="90265"/>
                  <a:pt x="105899" y="70755"/>
                </a:cubicBezTo>
                <a:cubicBezTo>
                  <a:pt x="105899" y="70694"/>
                  <a:pt x="105899" y="70633"/>
                  <a:pt x="105899" y="70572"/>
                </a:cubicBezTo>
                <a:cubicBezTo>
                  <a:pt x="105799" y="51153"/>
                  <a:pt x="90082" y="35436"/>
                  <a:pt x="70663" y="3533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26EA37D-198D-4D4A-8C8D-B15042177052}"/>
              </a:ext>
            </a:extLst>
          </p:cNvPr>
          <p:cNvSpPr/>
          <p:nvPr/>
        </p:nvSpPr>
        <p:spPr>
          <a:xfrm>
            <a:off x="9781230" y="2043267"/>
            <a:ext cx="105858" cy="105858"/>
          </a:xfrm>
          <a:custGeom>
            <a:avLst/>
            <a:gdLst>
              <a:gd name="connsiteX0" fmla="*/ 105946 w 105858"/>
              <a:gd name="connsiteY0" fmla="*/ 53099 h 105858"/>
              <a:gd name="connsiteX1" fmla="*/ 54893 w 105858"/>
              <a:gd name="connsiteY1" fmla="*/ 105999 h 105858"/>
              <a:gd name="connsiteX2" fmla="*/ 53046 w 105858"/>
              <a:gd name="connsiteY2" fmla="*/ 105999 h 105858"/>
              <a:gd name="connsiteX3" fmla="*/ 100 w 105858"/>
              <a:gd name="connsiteY3" fmla="*/ 53054 h 105858"/>
              <a:gd name="connsiteX4" fmla="*/ 53046 w 105858"/>
              <a:gd name="connsiteY4" fmla="*/ 108 h 105858"/>
              <a:gd name="connsiteX5" fmla="*/ 105946 w 105858"/>
              <a:gd name="connsiteY5" fmla="*/ 51161 h 105858"/>
              <a:gd name="connsiteX6" fmla="*/ 105946 w 105858"/>
              <a:gd name="connsiteY6" fmla="*/ 53008 h 10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858" h="105858">
                <a:moveTo>
                  <a:pt x="105946" y="53099"/>
                </a:moveTo>
                <a:cubicBezTo>
                  <a:pt x="106456" y="81805"/>
                  <a:pt x="83598" y="105489"/>
                  <a:pt x="54893" y="105999"/>
                </a:cubicBezTo>
                <a:cubicBezTo>
                  <a:pt x="54277" y="106010"/>
                  <a:pt x="53661" y="106010"/>
                  <a:pt x="53046" y="105999"/>
                </a:cubicBezTo>
                <a:cubicBezTo>
                  <a:pt x="23804" y="105999"/>
                  <a:pt x="100" y="82295"/>
                  <a:pt x="100" y="53054"/>
                </a:cubicBezTo>
                <a:cubicBezTo>
                  <a:pt x="100" y="23813"/>
                  <a:pt x="23804" y="108"/>
                  <a:pt x="53046" y="108"/>
                </a:cubicBezTo>
                <a:cubicBezTo>
                  <a:pt x="81751" y="-402"/>
                  <a:pt x="105435" y="22456"/>
                  <a:pt x="105946" y="51161"/>
                </a:cubicBezTo>
                <a:cubicBezTo>
                  <a:pt x="105956" y="51777"/>
                  <a:pt x="105956" y="52392"/>
                  <a:pt x="105946" y="5300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69B02FB0-987B-48A3-85FA-AC5EC39EDA73}"/>
              </a:ext>
            </a:extLst>
          </p:cNvPr>
          <p:cNvSpPr/>
          <p:nvPr/>
        </p:nvSpPr>
        <p:spPr>
          <a:xfrm>
            <a:off x="9763612" y="2025703"/>
            <a:ext cx="140769" cy="140769"/>
          </a:xfrm>
          <a:custGeom>
            <a:avLst/>
            <a:gdLst>
              <a:gd name="connsiteX0" fmla="*/ 70664 w 140768"/>
              <a:gd name="connsiteY0" fmla="*/ 141227 h 140768"/>
              <a:gd name="connsiteX1" fmla="*/ 100 w 140768"/>
              <a:gd name="connsiteY1" fmla="*/ 70663 h 140768"/>
              <a:gd name="connsiteX2" fmla="*/ 70664 w 140768"/>
              <a:gd name="connsiteY2" fmla="*/ 100 h 140768"/>
              <a:gd name="connsiteX3" fmla="*/ 141227 w 140768"/>
              <a:gd name="connsiteY3" fmla="*/ 70663 h 140768"/>
              <a:gd name="connsiteX4" fmla="*/ 70664 w 140768"/>
              <a:gd name="connsiteY4" fmla="*/ 141227 h 140768"/>
              <a:gd name="connsiteX5" fmla="*/ 70664 w 140768"/>
              <a:gd name="connsiteY5" fmla="*/ 35336 h 140768"/>
              <a:gd name="connsiteX6" fmla="*/ 35519 w 140768"/>
              <a:gd name="connsiteY6" fmla="*/ 70663 h 140768"/>
              <a:gd name="connsiteX7" fmla="*/ 70847 w 140768"/>
              <a:gd name="connsiteY7" fmla="*/ 105808 h 140768"/>
              <a:gd name="connsiteX8" fmla="*/ 105991 w 140768"/>
              <a:gd name="connsiteY8" fmla="*/ 70663 h 140768"/>
              <a:gd name="connsiteX9" fmla="*/ 70664 w 140768"/>
              <a:gd name="connsiteY9" fmla="*/ 35336 h 14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768" h="140768">
                <a:moveTo>
                  <a:pt x="70664" y="141227"/>
                </a:moveTo>
                <a:cubicBezTo>
                  <a:pt x="31692" y="141227"/>
                  <a:pt x="100" y="109635"/>
                  <a:pt x="100" y="70663"/>
                </a:cubicBezTo>
                <a:cubicBezTo>
                  <a:pt x="100" y="31693"/>
                  <a:pt x="31692" y="100"/>
                  <a:pt x="70664" y="100"/>
                </a:cubicBezTo>
                <a:cubicBezTo>
                  <a:pt x="109634" y="100"/>
                  <a:pt x="141227" y="31693"/>
                  <a:pt x="141227" y="70663"/>
                </a:cubicBezTo>
                <a:cubicBezTo>
                  <a:pt x="141127" y="109593"/>
                  <a:pt x="109592" y="141127"/>
                  <a:pt x="70664" y="141227"/>
                </a:cubicBezTo>
                <a:close/>
                <a:moveTo>
                  <a:pt x="70664" y="35336"/>
                </a:moveTo>
                <a:cubicBezTo>
                  <a:pt x="51203" y="35387"/>
                  <a:pt x="35468" y="51203"/>
                  <a:pt x="35519" y="70663"/>
                </a:cubicBezTo>
                <a:cubicBezTo>
                  <a:pt x="35569" y="90124"/>
                  <a:pt x="51386" y="105859"/>
                  <a:pt x="70847" y="105808"/>
                </a:cubicBezTo>
                <a:cubicBezTo>
                  <a:pt x="90235" y="105758"/>
                  <a:pt x="105940" y="90052"/>
                  <a:pt x="105991" y="70663"/>
                </a:cubicBezTo>
                <a:cubicBezTo>
                  <a:pt x="105940" y="51174"/>
                  <a:pt x="90154" y="35387"/>
                  <a:pt x="70664" y="3533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E00066AB-ABAE-4D43-8EEE-EE187361F962}"/>
              </a:ext>
            </a:extLst>
          </p:cNvPr>
          <p:cNvSpPr/>
          <p:nvPr/>
        </p:nvSpPr>
        <p:spPr>
          <a:xfrm>
            <a:off x="9781230" y="1549322"/>
            <a:ext cx="105858" cy="105858"/>
          </a:xfrm>
          <a:custGeom>
            <a:avLst/>
            <a:gdLst>
              <a:gd name="connsiteX0" fmla="*/ 105946 w 105858"/>
              <a:gd name="connsiteY0" fmla="*/ 53099 h 105858"/>
              <a:gd name="connsiteX1" fmla="*/ 54893 w 105858"/>
              <a:gd name="connsiteY1" fmla="*/ 105999 h 105858"/>
              <a:gd name="connsiteX2" fmla="*/ 53046 w 105858"/>
              <a:gd name="connsiteY2" fmla="*/ 105999 h 105858"/>
              <a:gd name="connsiteX3" fmla="*/ 100 w 105858"/>
              <a:gd name="connsiteY3" fmla="*/ 53053 h 105858"/>
              <a:gd name="connsiteX4" fmla="*/ 53046 w 105858"/>
              <a:gd name="connsiteY4" fmla="*/ 108 h 105858"/>
              <a:gd name="connsiteX5" fmla="*/ 105946 w 105858"/>
              <a:gd name="connsiteY5" fmla="*/ 51161 h 105858"/>
              <a:gd name="connsiteX6" fmla="*/ 105946 w 105858"/>
              <a:gd name="connsiteY6" fmla="*/ 53008 h 10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858" h="105858">
                <a:moveTo>
                  <a:pt x="105946" y="53099"/>
                </a:moveTo>
                <a:cubicBezTo>
                  <a:pt x="106456" y="81805"/>
                  <a:pt x="83598" y="105489"/>
                  <a:pt x="54893" y="105999"/>
                </a:cubicBezTo>
                <a:cubicBezTo>
                  <a:pt x="54277" y="106010"/>
                  <a:pt x="53661" y="106010"/>
                  <a:pt x="53046" y="105999"/>
                </a:cubicBezTo>
                <a:cubicBezTo>
                  <a:pt x="23804" y="105999"/>
                  <a:pt x="100" y="82295"/>
                  <a:pt x="100" y="53053"/>
                </a:cubicBezTo>
                <a:cubicBezTo>
                  <a:pt x="100" y="23813"/>
                  <a:pt x="23804" y="108"/>
                  <a:pt x="53046" y="108"/>
                </a:cubicBezTo>
                <a:cubicBezTo>
                  <a:pt x="81751" y="-402"/>
                  <a:pt x="105435" y="22456"/>
                  <a:pt x="105946" y="51161"/>
                </a:cubicBezTo>
                <a:cubicBezTo>
                  <a:pt x="105956" y="51776"/>
                  <a:pt x="105956" y="52392"/>
                  <a:pt x="105946" y="5300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F7779236-3D56-44C8-ADC0-C19146D56472}"/>
              </a:ext>
            </a:extLst>
          </p:cNvPr>
          <p:cNvSpPr/>
          <p:nvPr/>
        </p:nvSpPr>
        <p:spPr>
          <a:xfrm>
            <a:off x="9763612" y="1531758"/>
            <a:ext cx="140769" cy="140769"/>
          </a:xfrm>
          <a:custGeom>
            <a:avLst/>
            <a:gdLst>
              <a:gd name="connsiteX0" fmla="*/ 70664 w 140768"/>
              <a:gd name="connsiteY0" fmla="*/ 141227 h 140768"/>
              <a:gd name="connsiteX1" fmla="*/ 100 w 140768"/>
              <a:gd name="connsiteY1" fmla="*/ 70663 h 140768"/>
              <a:gd name="connsiteX2" fmla="*/ 70664 w 140768"/>
              <a:gd name="connsiteY2" fmla="*/ 100 h 140768"/>
              <a:gd name="connsiteX3" fmla="*/ 141227 w 140768"/>
              <a:gd name="connsiteY3" fmla="*/ 70663 h 140768"/>
              <a:gd name="connsiteX4" fmla="*/ 120086 w 140768"/>
              <a:gd name="connsiteY4" fmla="*/ 120086 h 140768"/>
              <a:gd name="connsiteX5" fmla="*/ 70664 w 140768"/>
              <a:gd name="connsiteY5" fmla="*/ 141227 h 140768"/>
              <a:gd name="connsiteX6" fmla="*/ 70664 w 140768"/>
              <a:gd name="connsiteY6" fmla="*/ 35336 h 140768"/>
              <a:gd name="connsiteX7" fmla="*/ 37179 w 140768"/>
              <a:gd name="connsiteY7" fmla="*/ 72414 h 140768"/>
              <a:gd name="connsiteX8" fmla="*/ 70664 w 140768"/>
              <a:gd name="connsiteY8" fmla="*/ 105899 h 140768"/>
              <a:gd name="connsiteX9" fmla="*/ 105991 w 140768"/>
              <a:gd name="connsiteY9" fmla="*/ 70572 h 140768"/>
              <a:gd name="connsiteX10" fmla="*/ 70664 w 140768"/>
              <a:gd name="connsiteY10" fmla="*/ 35245 h 14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768" h="140768">
                <a:moveTo>
                  <a:pt x="70664" y="141227"/>
                </a:moveTo>
                <a:cubicBezTo>
                  <a:pt x="31692" y="141227"/>
                  <a:pt x="100" y="109635"/>
                  <a:pt x="100" y="70663"/>
                </a:cubicBezTo>
                <a:cubicBezTo>
                  <a:pt x="100" y="31692"/>
                  <a:pt x="31692" y="100"/>
                  <a:pt x="70664" y="100"/>
                </a:cubicBezTo>
                <a:cubicBezTo>
                  <a:pt x="109634" y="100"/>
                  <a:pt x="141227" y="31692"/>
                  <a:pt x="141227" y="70663"/>
                </a:cubicBezTo>
                <a:cubicBezTo>
                  <a:pt x="141765" y="89440"/>
                  <a:pt x="134037" y="107508"/>
                  <a:pt x="120086" y="120086"/>
                </a:cubicBezTo>
                <a:cubicBezTo>
                  <a:pt x="107508" y="134037"/>
                  <a:pt x="89440" y="141766"/>
                  <a:pt x="70664" y="141227"/>
                </a:cubicBezTo>
                <a:close/>
                <a:moveTo>
                  <a:pt x="70664" y="35336"/>
                </a:moveTo>
                <a:cubicBezTo>
                  <a:pt x="51178" y="36328"/>
                  <a:pt x="36187" y="52930"/>
                  <a:pt x="37179" y="72414"/>
                </a:cubicBezTo>
                <a:cubicBezTo>
                  <a:pt x="38101" y="90512"/>
                  <a:pt x="52566" y="104977"/>
                  <a:pt x="70664" y="105899"/>
                </a:cubicBezTo>
                <a:cubicBezTo>
                  <a:pt x="89894" y="105237"/>
                  <a:pt x="105329" y="89801"/>
                  <a:pt x="105991" y="70572"/>
                </a:cubicBezTo>
                <a:cubicBezTo>
                  <a:pt x="105940" y="51082"/>
                  <a:pt x="90154" y="35294"/>
                  <a:pt x="70664" y="352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12579E4-EF96-439E-8A18-540D8F781568}"/>
              </a:ext>
            </a:extLst>
          </p:cNvPr>
          <p:cNvSpPr/>
          <p:nvPr/>
        </p:nvSpPr>
        <p:spPr>
          <a:xfrm>
            <a:off x="10098675" y="1320022"/>
            <a:ext cx="105858" cy="105858"/>
          </a:xfrm>
          <a:custGeom>
            <a:avLst/>
            <a:gdLst>
              <a:gd name="connsiteX0" fmla="*/ 105991 w 105858"/>
              <a:gd name="connsiteY0" fmla="*/ 53046 h 105858"/>
              <a:gd name="connsiteX1" fmla="*/ 53045 w 105858"/>
              <a:gd name="connsiteY1" fmla="*/ 105991 h 105858"/>
              <a:gd name="connsiteX2" fmla="*/ 100 w 105858"/>
              <a:gd name="connsiteY2" fmla="*/ 53046 h 105858"/>
              <a:gd name="connsiteX3" fmla="*/ 53045 w 105858"/>
              <a:gd name="connsiteY3" fmla="*/ 100 h 105858"/>
              <a:gd name="connsiteX4" fmla="*/ 105991 w 105858"/>
              <a:gd name="connsiteY4" fmla="*/ 53046 h 10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858" h="105858">
                <a:moveTo>
                  <a:pt x="105991" y="53046"/>
                </a:moveTo>
                <a:cubicBezTo>
                  <a:pt x="105991" y="82286"/>
                  <a:pt x="82286" y="105991"/>
                  <a:pt x="53045" y="105991"/>
                </a:cubicBezTo>
                <a:cubicBezTo>
                  <a:pt x="23804" y="105991"/>
                  <a:pt x="100" y="82286"/>
                  <a:pt x="100" y="53046"/>
                </a:cubicBezTo>
                <a:cubicBezTo>
                  <a:pt x="100" y="23804"/>
                  <a:pt x="23804" y="100"/>
                  <a:pt x="53045" y="100"/>
                </a:cubicBezTo>
                <a:cubicBezTo>
                  <a:pt x="82286" y="100"/>
                  <a:pt x="105991" y="23804"/>
                  <a:pt x="105991" y="5304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EE29C383-8DAA-4667-A623-05B42972BECD}"/>
              </a:ext>
            </a:extLst>
          </p:cNvPr>
          <p:cNvSpPr/>
          <p:nvPr/>
        </p:nvSpPr>
        <p:spPr>
          <a:xfrm>
            <a:off x="10081469" y="1302404"/>
            <a:ext cx="140769" cy="140769"/>
          </a:xfrm>
          <a:custGeom>
            <a:avLst/>
            <a:gdLst>
              <a:gd name="connsiteX0" fmla="*/ 70297 w 140768"/>
              <a:gd name="connsiteY0" fmla="*/ 141227 h 140768"/>
              <a:gd name="connsiteX1" fmla="*/ 21241 w 140768"/>
              <a:gd name="connsiteY1" fmla="*/ 120085 h 140768"/>
              <a:gd name="connsiteX2" fmla="*/ 100 w 140768"/>
              <a:gd name="connsiteY2" fmla="*/ 70664 h 140768"/>
              <a:gd name="connsiteX3" fmla="*/ 70663 w 140768"/>
              <a:gd name="connsiteY3" fmla="*/ 100 h 140768"/>
              <a:gd name="connsiteX4" fmla="*/ 141227 w 140768"/>
              <a:gd name="connsiteY4" fmla="*/ 70664 h 140768"/>
              <a:gd name="connsiteX5" fmla="*/ 70663 w 140768"/>
              <a:gd name="connsiteY5" fmla="*/ 141227 h 140768"/>
              <a:gd name="connsiteX6" fmla="*/ 70297 w 140768"/>
              <a:gd name="connsiteY6" fmla="*/ 35336 h 140768"/>
              <a:gd name="connsiteX7" fmla="*/ 34970 w 140768"/>
              <a:gd name="connsiteY7" fmla="*/ 70571 h 140768"/>
              <a:gd name="connsiteX8" fmla="*/ 70297 w 140768"/>
              <a:gd name="connsiteY8" fmla="*/ 105900 h 140768"/>
              <a:gd name="connsiteX9" fmla="*/ 105579 w 140768"/>
              <a:gd name="connsiteY9" fmla="*/ 70617 h 140768"/>
              <a:gd name="connsiteX10" fmla="*/ 70297 w 140768"/>
              <a:gd name="connsiteY10" fmla="*/ 35336 h 14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768" h="140768">
                <a:moveTo>
                  <a:pt x="70297" y="141227"/>
                </a:moveTo>
                <a:cubicBezTo>
                  <a:pt x="51647" y="141658"/>
                  <a:pt x="33736" y="133939"/>
                  <a:pt x="21241" y="120085"/>
                </a:cubicBezTo>
                <a:cubicBezTo>
                  <a:pt x="7865" y="107104"/>
                  <a:pt x="250" y="89303"/>
                  <a:pt x="100" y="70664"/>
                </a:cubicBezTo>
                <a:cubicBezTo>
                  <a:pt x="100" y="31692"/>
                  <a:pt x="31692" y="100"/>
                  <a:pt x="70663" y="100"/>
                </a:cubicBezTo>
                <a:cubicBezTo>
                  <a:pt x="109635" y="100"/>
                  <a:pt x="141227" y="31692"/>
                  <a:pt x="141227" y="70664"/>
                </a:cubicBezTo>
                <a:cubicBezTo>
                  <a:pt x="141227" y="109634"/>
                  <a:pt x="109635" y="141227"/>
                  <a:pt x="70663" y="141227"/>
                </a:cubicBezTo>
                <a:close/>
                <a:moveTo>
                  <a:pt x="70297" y="35336"/>
                </a:moveTo>
                <a:cubicBezTo>
                  <a:pt x="50843" y="35386"/>
                  <a:pt x="35070" y="51117"/>
                  <a:pt x="34970" y="70571"/>
                </a:cubicBezTo>
                <a:cubicBezTo>
                  <a:pt x="35632" y="89801"/>
                  <a:pt x="51067" y="105238"/>
                  <a:pt x="70297" y="105900"/>
                </a:cubicBezTo>
                <a:cubicBezTo>
                  <a:pt x="89783" y="105900"/>
                  <a:pt x="105579" y="90103"/>
                  <a:pt x="105579" y="70617"/>
                </a:cubicBezTo>
                <a:cubicBezTo>
                  <a:pt x="105579" y="51132"/>
                  <a:pt x="89783" y="35336"/>
                  <a:pt x="70297" y="3533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5318DADC-28C3-4FBC-BD93-3C49E9565C5E}"/>
              </a:ext>
            </a:extLst>
          </p:cNvPr>
          <p:cNvSpPr/>
          <p:nvPr/>
        </p:nvSpPr>
        <p:spPr>
          <a:xfrm>
            <a:off x="10592804" y="1461186"/>
            <a:ext cx="105858" cy="105858"/>
          </a:xfrm>
          <a:custGeom>
            <a:avLst/>
            <a:gdLst>
              <a:gd name="connsiteX0" fmla="*/ 105898 w 105858"/>
              <a:gd name="connsiteY0" fmla="*/ 53008 h 105858"/>
              <a:gd name="connsiteX1" fmla="*/ 52998 w 105858"/>
              <a:gd name="connsiteY1" fmla="*/ 105908 h 105858"/>
              <a:gd name="connsiteX2" fmla="*/ 100 w 105858"/>
              <a:gd name="connsiteY2" fmla="*/ 53008 h 105858"/>
              <a:gd name="connsiteX3" fmla="*/ 52998 w 105858"/>
              <a:gd name="connsiteY3" fmla="*/ 108 h 105858"/>
              <a:gd name="connsiteX4" fmla="*/ 105898 w 105858"/>
              <a:gd name="connsiteY4" fmla="*/ 51161 h 105858"/>
              <a:gd name="connsiteX5" fmla="*/ 105898 w 105858"/>
              <a:gd name="connsiteY5" fmla="*/ 53008 h 10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858" h="105858">
                <a:moveTo>
                  <a:pt x="105898" y="53008"/>
                </a:moveTo>
                <a:cubicBezTo>
                  <a:pt x="105898" y="82224"/>
                  <a:pt x="82215" y="105908"/>
                  <a:pt x="52998" y="105908"/>
                </a:cubicBezTo>
                <a:cubicBezTo>
                  <a:pt x="23783" y="105908"/>
                  <a:pt x="100" y="82224"/>
                  <a:pt x="100" y="53008"/>
                </a:cubicBezTo>
                <a:cubicBezTo>
                  <a:pt x="100" y="23792"/>
                  <a:pt x="23783" y="108"/>
                  <a:pt x="52998" y="108"/>
                </a:cubicBezTo>
                <a:cubicBezTo>
                  <a:pt x="81705" y="-402"/>
                  <a:pt x="105389" y="22456"/>
                  <a:pt x="105898" y="51161"/>
                </a:cubicBezTo>
                <a:cubicBezTo>
                  <a:pt x="105910" y="51776"/>
                  <a:pt x="105910" y="52392"/>
                  <a:pt x="105898" y="5300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7FD01E4B-FD1E-4D3F-B893-4E2D9EECB678}"/>
              </a:ext>
            </a:extLst>
          </p:cNvPr>
          <p:cNvSpPr/>
          <p:nvPr/>
        </p:nvSpPr>
        <p:spPr>
          <a:xfrm>
            <a:off x="10574682" y="1443531"/>
            <a:ext cx="140769" cy="140769"/>
          </a:xfrm>
          <a:custGeom>
            <a:avLst/>
            <a:gdLst>
              <a:gd name="connsiteX0" fmla="*/ 71029 w 140768"/>
              <a:gd name="connsiteY0" fmla="*/ 141227 h 140768"/>
              <a:gd name="connsiteX1" fmla="*/ 101 w 140768"/>
              <a:gd name="connsiteY1" fmla="*/ 71030 h 140768"/>
              <a:gd name="connsiteX2" fmla="*/ 70297 w 140768"/>
              <a:gd name="connsiteY2" fmla="*/ 101 h 140768"/>
              <a:gd name="connsiteX3" fmla="*/ 141226 w 140768"/>
              <a:gd name="connsiteY3" fmla="*/ 70298 h 140768"/>
              <a:gd name="connsiteX4" fmla="*/ 141227 w 140768"/>
              <a:gd name="connsiteY4" fmla="*/ 70663 h 140768"/>
              <a:gd name="connsiteX5" fmla="*/ 70663 w 140768"/>
              <a:gd name="connsiteY5" fmla="*/ 141227 h 140768"/>
              <a:gd name="connsiteX6" fmla="*/ 71029 w 140768"/>
              <a:gd name="connsiteY6" fmla="*/ 35336 h 140768"/>
              <a:gd name="connsiteX7" fmla="*/ 35793 w 140768"/>
              <a:gd name="connsiteY7" fmla="*/ 70572 h 140768"/>
              <a:gd name="connsiteX8" fmla="*/ 71029 w 140768"/>
              <a:gd name="connsiteY8" fmla="*/ 105807 h 140768"/>
              <a:gd name="connsiteX9" fmla="*/ 106265 w 140768"/>
              <a:gd name="connsiteY9" fmla="*/ 70572 h 140768"/>
              <a:gd name="connsiteX10" fmla="*/ 71029 w 140768"/>
              <a:gd name="connsiteY10" fmla="*/ 35336 h 14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768" h="140768">
                <a:moveTo>
                  <a:pt x="71029" y="141227"/>
                </a:moveTo>
                <a:cubicBezTo>
                  <a:pt x="32059" y="141428"/>
                  <a:pt x="302" y="110001"/>
                  <a:pt x="101" y="71030"/>
                </a:cubicBezTo>
                <a:cubicBezTo>
                  <a:pt x="-102" y="32060"/>
                  <a:pt x="31327" y="303"/>
                  <a:pt x="70297" y="101"/>
                </a:cubicBezTo>
                <a:cubicBezTo>
                  <a:pt x="109268" y="-101"/>
                  <a:pt x="141024" y="31327"/>
                  <a:pt x="141226" y="70298"/>
                </a:cubicBezTo>
                <a:cubicBezTo>
                  <a:pt x="141227" y="70420"/>
                  <a:pt x="141227" y="70542"/>
                  <a:pt x="141227" y="70663"/>
                </a:cubicBezTo>
                <a:cubicBezTo>
                  <a:pt x="141126" y="109592"/>
                  <a:pt x="109593" y="141126"/>
                  <a:pt x="70663" y="141227"/>
                </a:cubicBezTo>
                <a:close/>
                <a:moveTo>
                  <a:pt x="71029" y="35336"/>
                </a:moveTo>
                <a:cubicBezTo>
                  <a:pt x="51569" y="35336"/>
                  <a:pt x="35793" y="51111"/>
                  <a:pt x="35793" y="70572"/>
                </a:cubicBezTo>
                <a:cubicBezTo>
                  <a:pt x="35793" y="90032"/>
                  <a:pt x="51569" y="105807"/>
                  <a:pt x="71029" y="105807"/>
                </a:cubicBezTo>
                <a:cubicBezTo>
                  <a:pt x="90490" y="105807"/>
                  <a:pt x="106265" y="90032"/>
                  <a:pt x="106265" y="70572"/>
                </a:cubicBezTo>
                <a:cubicBezTo>
                  <a:pt x="106165" y="51153"/>
                  <a:pt x="90449" y="35436"/>
                  <a:pt x="71029" y="3533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71179C4F-9C51-4AA3-BF67-DC56D6DD387A}"/>
              </a:ext>
            </a:extLst>
          </p:cNvPr>
          <p:cNvSpPr/>
          <p:nvPr/>
        </p:nvSpPr>
        <p:spPr>
          <a:xfrm>
            <a:off x="10275221" y="1690541"/>
            <a:ext cx="105858" cy="105858"/>
          </a:xfrm>
          <a:custGeom>
            <a:avLst/>
            <a:gdLst>
              <a:gd name="connsiteX0" fmla="*/ 105899 w 105858"/>
              <a:gd name="connsiteY0" fmla="*/ 53008 h 105858"/>
              <a:gd name="connsiteX1" fmla="*/ 53000 w 105858"/>
              <a:gd name="connsiteY1" fmla="*/ 105908 h 105858"/>
              <a:gd name="connsiteX2" fmla="*/ 100 w 105858"/>
              <a:gd name="connsiteY2" fmla="*/ 53008 h 105858"/>
              <a:gd name="connsiteX3" fmla="*/ 53000 w 105858"/>
              <a:gd name="connsiteY3" fmla="*/ 108 h 105858"/>
              <a:gd name="connsiteX4" fmla="*/ 105899 w 105858"/>
              <a:gd name="connsiteY4" fmla="*/ 51161 h 105858"/>
              <a:gd name="connsiteX5" fmla="*/ 105899 w 105858"/>
              <a:gd name="connsiteY5" fmla="*/ 53008 h 10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858" h="105858">
                <a:moveTo>
                  <a:pt x="105899" y="53008"/>
                </a:moveTo>
                <a:cubicBezTo>
                  <a:pt x="105899" y="82224"/>
                  <a:pt x="82215" y="105908"/>
                  <a:pt x="53000" y="105908"/>
                </a:cubicBezTo>
                <a:cubicBezTo>
                  <a:pt x="23784" y="105908"/>
                  <a:pt x="100" y="82224"/>
                  <a:pt x="100" y="53008"/>
                </a:cubicBezTo>
                <a:cubicBezTo>
                  <a:pt x="100" y="23792"/>
                  <a:pt x="23784" y="108"/>
                  <a:pt x="53000" y="108"/>
                </a:cubicBezTo>
                <a:cubicBezTo>
                  <a:pt x="81705" y="-402"/>
                  <a:pt x="105389" y="22456"/>
                  <a:pt x="105899" y="51161"/>
                </a:cubicBezTo>
                <a:cubicBezTo>
                  <a:pt x="105911" y="51777"/>
                  <a:pt x="105911" y="52392"/>
                  <a:pt x="105899" y="5300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9AB42C5A-3558-4104-AB29-6CF8778F4AE7}"/>
              </a:ext>
            </a:extLst>
          </p:cNvPr>
          <p:cNvSpPr/>
          <p:nvPr/>
        </p:nvSpPr>
        <p:spPr>
          <a:xfrm>
            <a:off x="10257557" y="1672885"/>
            <a:ext cx="140769" cy="140769"/>
          </a:xfrm>
          <a:custGeom>
            <a:avLst/>
            <a:gdLst>
              <a:gd name="connsiteX0" fmla="*/ 70663 w 140768"/>
              <a:gd name="connsiteY0" fmla="*/ 141227 h 140768"/>
              <a:gd name="connsiteX1" fmla="*/ 100 w 140768"/>
              <a:gd name="connsiteY1" fmla="*/ 70663 h 140768"/>
              <a:gd name="connsiteX2" fmla="*/ 70663 w 140768"/>
              <a:gd name="connsiteY2" fmla="*/ 100 h 140768"/>
              <a:gd name="connsiteX3" fmla="*/ 141227 w 140768"/>
              <a:gd name="connsiteY3" fmla="*/ 70663 h 140768"/>
              <a:gd name="connsiteX4" fmla="*/ 70663 w 140768"/>
              <a:gd name="connsiteY4" fmla="*/ 141227 h 140768"/>
              <a:gd name="connsiteX5" fmla="*/ 70663 w 140768"/>
              <a:gd name="connsiteY5" fmla="*/ 35336 h 140768"/>
              <a:gd name="connsiteX6" fmla="*/ 35520 w 140768"/>
              <a:gd name="connsiteY6" fmla="*/ 70663 h 140768"/>
              <a:gd name="connsiteX7" fmla="*/ 70847 w 140768"/>
              <a:gd name="connsiteY7" fmla="*/ 105807 h 140768"/>
              <a:gd name="connsiteX8" fmla="*/ 105991 w 140768"/>
              <a:gd name="connsiteY8" fmla="*/ 70663 h 140768"/>
              <a:gd name="connsiteX9" fmla="*/ 70663 w 140768"/>
              <a:gd name="connsiteY9" fmla="*/ 35336 h 14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768" h="140768">
                <a:moveTo>
                  <a:pt x="70663" y="141227"/>
                </a:moveTo>
                <a:cubicBezTo>
                  <a:pt x="31692" y="141227"/>
                  <a:pt x="100" y="109635"/>
                  <a:pt x="100" y="70663"/>
                </a:cubicBezTo>
                <a:cubicBezTo>
                  <a:pt x="100" y="31692"/>
                  <a:pt x="31692" y="100"/>
                  <a:pt x="70663" y="100"/>
                </a:cubicBezTo>
                <a:cubicBezTo>
                  <a:pt x="109635" y="100"/>
                  <a:pt x="141227" y="31692"/>
                  <a:pt x="141227" y="70663"/>
                </a:cubicBezTo>
                <a:cubicBezTo>
                  <a:pt x="141127" y="109593"/>
                  <a:pt x="109593" y="141127"/>
                  <a:pt x="70663" y="141227"/>
                </a:cubicBezTo>
                <a:close/>
                <a:moveTo>
                  <a:pt x="70663" y="35336"/>
                </a:moveTo>
                <a:cubicBezTo>
                  <a:pt x="51203" y="35387"/>
                  <a:pt x="35469" y="51203"/>
                  <a:pt x="35520" y="70663"/>
                </a:cubicBezTo>
                <a:cubicBezTo>
                  <a:pt x="35570" y="90123"/>
                  <a:pt x="51387" y="105858"/>
                  <a:pt x="70847" y="105807"/>
                </a:cubicBezTo>
                <a:cubicBezTo>
                  <a:pt x="90236" y="105758"/>
                  <a:pt x="105941" y="90052"/>
                  <a:pt x="105991" y="70663"/>
                </a:cubicBezTo>
                <a:cubicBezTo>
                  <a:pt x="105941" y="51173"/>
                  <a:pt x="90154" y="35387"/>
                  <a:pt x="70663" y="3533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79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E09DE06-4ED9-4BFA-A526-B338B1CBF57D}"/>
              </a:ext>
            </a:extLst>
          </p:cNvPr>
          <p:cNvSpPr/>
          <p:nvPr/>
        </p:nvSpPr>
        <p:spPr>
          <a:xfrm>
            <a:off x="0" y="254004"/>
            <a:ext cx="12192000" cy="533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CFB8B-9940-421F-AC46-C78EBEB88C81}"/>
              </a:ext>
            </a:extLst>
          </p:cNvPr>
          <p:cNvSpPr/>
          <p:nvPr/>
        </p:nvSpPr>
        <p:spPr>
          <a:xfrm>
            <a:off x="0" y="0"/>
            <a:ext cx="2453951" cy="266007"/>
          </a:xfrm>
          <a:prstGeom prst="rect">
            <a:avLst/>
          </a:prstGeom>
          <a:solidFill>
            <a:srgbClr val="2A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RGB-D SLAM</a:t>
            </a:r>
            <a:endParaRPr lang="zh-CN" altLang="en-US" sz="1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8F4F3-124E-475C-935F-4B9064F105BA}"/>
              </a:ext>
            </a:extLst>
          </p:cNvPr>
          <p:cNvSpPr/>
          <p:nvPr/>
        </p:nvSpPr>
        <p:spPr>
          <a:xfrm>
            <a:off x="2453952" y="-1"/>
            <a:ext cx="1803922" cy="2660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EF053-1104-4582-8AAF-D3A87644657B}"/>
              </a:ext>
            </a:extLst>
          </p:cNvPr>
          <p:cNvSpPr/>
          <p:nvPr/>
        </p:nvSpPr>
        <p:spPr>
          <a:xfrm>
            <a:off x="0" y="6591992"/>
            <a:ext cx="2981326" cy="266007"/>
          </a:xfrm>
          <a:prstGeom prst="rect">
            <a:avLst/>
          </a:prstGeom>
          <a:solidFill>
            <a:srgbClr val="2B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刘国庆（</a:t>
            </a:r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RSE, NEU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E9B1BE-BA94-4F03-85DA-B27EC7D3A91D}"/>
              </a:ext>
            </a:extLst>
          </p:cNvPr>
          <p:cNvSpPr/>
          <p:nvPr/>
        </p:nvSpPr>
        <p:spPr>
          <a:xfrm>
            <a:off x="2981326" y="6591991"/>
            <a:ext cx="6096000" cy="266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浙江大学“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技术及应用”暑期学校内容分享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F69BFC-8A32-44F4-9A37-C2BABE48D939}"/>
              </a:ext>
            </a:extLst>
          </p:cNvPr>
          <p:cNvSpPr/>
          <p:nvPr/>
        </p:nvSpPr>
        <p:spPr>
          <a:xfrm>
            <a:off x="9077326" y="6591990"/>
            <a:ext cx="1904999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July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27,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2019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52EDF-EBE1-455B-98EF-93D11070F7AB}"/>
              </a:ext>
            </a:extLst>
          </p:cNvPr>
          <p:cNvSpPr/>
          <p:nvPr/>
        </p:nvSpPr>
        <p:spPr>
          <a:xfrm>
            <a:off x="10982325" y="6591989"/>
            <a:ext cx="1209675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462212-E1A9-4D18-9C8D-C382F4969A6F}"/>
              </a:ext>
            </a:extLst>
          </p:cNvPr>
          <p:cNvSpPr txBox="1"/>
          <p:nvPr/>
        </p:nvSpPr>
        <p:spPr>
          <a:xfrm>
            <a:off x="0" y="245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RGB-D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相机跟踪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39EE2C-935E-4FD7-A01E-88BD1E7FFE82}"/>
              </a:ext>
            </a:extLst>
          </p:cNvPr>
          <p:cNvSpPr/>
          <p:nvPr/>
        </p:nvSpPr>
        <p:spPr>
          <a:xfrm>
            <a:off x="4257873" y="0"/>
            <a:ext cx="2677885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RGB-D </a:t>
            </a:r>
            <a:r>
              <a:rPr lang="zh-CN" altLang="en-US" sz="1600">
                <a:solidFill>
                  <a:schemeClr val="tx1"/>
                </a:solidFill>
              </a:rPr>
              <a:t>相机跟踪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681A99-B642-406F-92BD-65A83D7F6A3B}"/>
              </a:ext>
            </a:extLst>
          </p:cNvPr>
          <p:cNvSpPr/>
          <p:nvPr/>
        </p:nvSpPr>
        <p:spPr>
          <a:xfrm>
            <a:off x="6931091" y="2372"/>
            <a:ext cx="161419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模型表示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EA36EA-EC5C-41CB-A7C9-FF9627A1BE77}"/>
              </a:ext>
            </a:extLst>
          </p:cNvPr>
          <p:cNvSpPr/>
          <p:nvPr/>
        </p:nvSpPr>
        <p:spPr>
          <a:xfrm>
            <a:off x="8549951" y="0"/>
            <a:ext cx="2226906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RKD-SLAM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58052-8415-42AC-A2D3-D1673720017A}"/>
              </a:ext>
            </a:extLst>
          </p:cNvPr>
          <p:cNvSpPr/>
          <p:nvPr/>
        </p:nvSpPr>
        <p:spPr>
          <a:xfrm>
            <a:off x="10776857" y="0"/>
            <a:ext cx="1424474" cy="266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应用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3C75792B-192A-444A-9EF8-03E4DD003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6975" y="2374426"/>
            <a:ext cx="1315489" cy="131548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4E742BE-5740-4CDE-B05D-334DE659C380}"/>
              </a:ext>
            </a:extLst>
          </p:cNvPr>
          <p:cNvGrpSpPr/>
          <p:nvPr/>
        </p:nvGrpSpPr>
        <p:grpSpPr>
          <a:xfrm>
            <a:off x="4505499" y="1882167"/>
            <a:ext cx="2088071" cy="2260687"/>
            <a:chOff x="4571012" y="1234440"/>
            <a:chExt cx="3167177" cy="34290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E8ACAE7-270F-427B-BFA5-39A118BE7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5826" y="1234440"/>
              <a:ext cx="3092363" cy="3429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1DE045C-FA62-423B-901E-0AE300CB0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1012" y="3817413"/>
              <a:ext cx="1296547" cy="846027"/>
            </a:xfrm>
            <a:prstGeom prst="rect">
              <a:avLst/>
            </a:prstGeom>
          </p:spPr>
        </p:pic>
      </p:grpSp>
      <p:pic>
        <p:nvPicPr>
          <p:cNvPr id="45" name="图形 44">
            <a:extLst>
              <a:ext uri="{FF2B5EF4-FFF2-40B4-BE49-F238E27FC236}">
                <a16:creationId xmlns:a16="http://schemas.microsoft.com/office/drawing/2014/main" id="{0A542FE5-22FC-41C9-A876-58A5CE7D1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7179" y="2045688"/>
            <a:ext cx="1172646" cy="1172646"/>
          </a:xfrm>
          <a:prstGeom prst="rect">
            <a:avLst/>
          </a:prstGeom>
        </p:spPr>
      </p:pic>
      <p:pic>
        <p:nvPicPr>
          <p:cNvPr id="74" name="图形 73">
            <a:extLst>
              <a:ext uri="{FF2B5EF4-FFF2-40B4-BE49-F238E27FC236}">
                <a16:creationId xmlns:a16="http://schemas.microsoft.com/office/drawing/2014/main" id="{850A103F-EE74-496D-A2C9-EE2E7C6A4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7179" y="3012510"/>
            <a:ext cx="1172646" cy="1172646"/>
          </a:xfrm>
          <a:prstGeom prst="rect">
            <a:avLst/>
          </a:prstGeom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208EC117-B7E1-4059-99B2-7E08CC9F1F01}"/>
              </a:ext>
            </a:extLst>
          </p:cNvPr>
          <p:cNvSpPr txBox="1"/>
          <p:nvPr/>
        </p:nvSpPr>
        <p:spPr>
          <a:xfrm>
            <a:off x="753640" y="437663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稀疏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VSLAM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方式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（特征法，直接法）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7738D06-5869-4CF2-9221-D8D7CBE3D95A}"/>
              </a:ext>
            </a:extLst>
          </p:cNvPr>
          <p:cNvSpPr txBox="1"/>
          <p:nvPr/>
        </p:nvSpPr>
        <p:spPr>
          <a:xfrm>
            <a:off x="5496808" y="434962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ICP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86550ED-00BB-4992-B003-52CBF15239C0}"/>
              </a:ext>
            </a:extLst>
          </p:cNvPr>
          <p:cNvSpPr txBox="1"/>
          <p:nvPr/>
        </p:nvSpPr>
        <p:spPr>
          <a:xfrm>
            <a:off x="8731608" y="434962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RGB-D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对齐</a:t>
            </a:r>
          </a:p>
        </p:txBody>
      </p:sp>
    </p:spTree>
    <p:extLst>
      <p:ext uri="{BB962C8B-B14F-4D97-AF65-F5344CB8AC3E}">
        <p14:creationId xmlns:p14="http://schemas.microsoft.com/office/powerpoint/2010/main" val="609573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tex风格PPT模板.potx" id="{7E188CC4-46B6-4CDD-AA1D-D4D840F2568C}" vid="{F5C23F2E-3243-44E5-BCCA-11F249B4905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</TotalTime>
  <Words>5073</Words>
  <Application>Microsoft Office PowerPoint</Application>
  <PresentationFormat>宽屏</PresentationFormat>
  <Paragraphs>1043</Paragraphs>
  <Slides>74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5" baseType="lpstr">
      <vt:lpstr>MicrosoftYaHei</vt:lpstr>
      <vt:lpstr>等线</vt:lpstr>
      <vt:lpstr>等线 Light</vt:lpstr>
      <vt:lpstr>黑体</vt:lpstr>
      <vt:lpstr>宋体</vt:lpstr>
      <vt:lpstr>微软雅黑</vt:lpstr>
      <vt:lpstr>微软雅黑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国庆</dc:creator>
  <cp:lastModifiedBy>刘 国庆</cp:lastModifiedBy>
  <cp:revision>70</cp:revision>
  <dcterms:created xsi:type="dcterms:W3CDTF">2019-07-26T11:22:23Z</dcterms:created>
  <dcterms:modified xsi:type="dcterms:W3CDTF">2019-07-27T00:59:19Z</dcterms:modified>
</cp:coreProperties>
</file>